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Lst>
  <p:notesMasterIdLst>
    <p:notesMasterId r:id="rId9"/>
  </p:notesMasterIdLst>
  <p:sldIdLst>
    <p:sldId id="266" r:id="rId5"/>
    <p:sldId id="269" r:id="rId6"/>
    <p:sldId id="267" r:id="rId7"/>
    <p:sldId id="268" r:id="rId8"/>
  </p:sldIdLst>
  <p:sldSz cx="6858000" cy="9906000" type="A4"/>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695D9-26EB-48DF-BD00-8BCD5DEAEF70}" v="2" dt="2022-12-23T04:59:36.12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5" autoAdjust="0"/>
    <p:restoredTop sz="94660"/>
  </p:normalViewPr>
  <p:slideViewPr>
    <p:cSldViewPr snapToGrid="0">
      <p:cViewPr varScale="1">
        <p:scale>
          <a:sx n="77" d="100"/>
          <a:sy n="77" d="100"/>
        </p:scale>
        <p:origin x="3198"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275403" cy="717254"/>
          </a:xfrm>
          <a:prstGeom prst="rect">
            <a:avLst/>
          </a:prstGeom>
        </p:spPr>
        <p:txBody>
          <a:bodyPr vert="horz" lIns="133055" tIns="66528" rIns="133055" bIns="66528" rtlCol="0"/>
          <a:lstStyle>
            <a:lvl1pPr algn="l">
              <a:defRPr sz="1700"/>
            </a:lvl1pPr>
          </a:lstStyle>
          <a:p>
            <a:endParaRPr kumimoji="1" lang="en-GB"/>
          </a:p>
        </p:txBody>
      </p:sp>
      <p:sp>
        <p:nvSpPr>
          <p:cNvPr id="3" name="日付プレースホルダー 2"/>
          <p:cNvSpPr>
            <a:spLocks noGrp="1"/>
          </p:cNvSpPr>
          <p:nvPr>
            <p:ph type="dt" idx="1"/>
          </p:nvPr>
        </p:nvSpPr>
        <p:spPr>
          <a:xfrm>
            <a:off x="5588630" y="2"/>
            <a:ext cx="4275403" cy="717254"/>
          </a:xfrm>
          <a:prstGeom prst="rect">
            <a:avLst/>
          </a:prstGeom>
        </p:spPr>
        <p:txBody>
          <a:bodyPr vert="horz" lIns="133055" tIns="66528" rIns="133055" bIns="66528" rtlCol="0"/>
          <a:lstStyle>
            <a:lvl1pPr algn="r">
              <a:defRPr sz="1700"/>
            </a:lvl1pPr>
          </a:lstStyle>
          <a:p>
            <a:fld id="{12BDAAA1-710B-4622-9A42-35C7A728EB97}" type="datetimeFigureOut">
              <a:rPr kumimoji="1" lang="en-GB" smtClean="0"/>
              <a:t>17/04/2025</a:t>
            </a:fld>
            <a:endParaRPr kumimoji="1" lang="en-GB"/>
          </a:p>
        </p:txBody>
      </p:sp>
      <p:sp>
        <p:nvSpPr>
          <p:cNvPr id="4" name="スライド イメージ プレースホルダー 3"/>
          <p:cNvSpPr>
            <a:spLocks noGrp="1" noRot="1" noChangeAspect="1"/>
          </p:cNvSpPr>
          <p:nvPr>
            <p:ph type="sldImg" idx="2"/>
          </p:nvPr>
        </p:nvSpPr>
        <p:spPr>
          <a:xfrm>
            <a:off x="3263900" y="1787525"/>
            <a:ext cx="3338513" cy="4822825"/>
          </a:xfrm>
          <a:prstGeom prst="rect">
            <a:avLst/>
          </a:prstGeom>
          <a:noFill/>
          <a:ln w="12700">
            <a:solidFill>
              <a:prstClr val="black"/>
            </a:solidFill>
          </a:ln>
        </p:spPr>
        <p:txBody>
          <a:bodyPr vert="horz" lIns="133055" tIns="66528" rIns="133055" bIns="66528" rtlCol="0" anchor="ctr"/>
          <a:lstStyle/>
          <a:p>
            <a:endParaRPr lang="en-GB"/>
          </a:p>
        </p:txBody>
      </p:sp>
      <p:sp>
        <p:nvSpPr>
          <p:cNvPr id="5" name="ノート プレースホルダー 4"/>
          <p:cNvSpPr>
            <a:spLocks noGrp="1"/>
          </p:cNvSpPr>
          <p:nvPr>
            <p:ph type="body" sz="quarter" idx="3"/>
          </p:nvPr>
        </p:nvSpPr>
        <p:spPr>
          <a:xfrm>
            <a:off x="986632" y="6879683"/>
            <a:ext cx="7893050" cy="5628829"/>
          </a:xfrm>
          <a:prstGeom prst="rect">
            <a:avLst/>
          </a:prstGeom>
        </p:spPr>
        <p:txBody>
          <a:bodyPr vert="horz" lIns="133055" tIns="66528" rIns="133055" bIns="66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GB"/>
          </a:p>
        </p:txBody>
      </p:sp>
      <p:sp>
        <p:nvSpPr>
          <p:cNvPr id="6" name="フッター プレースホルダー 5"/>
          <p:cNvSpPr>
            <a:spLocks noGrp="1"/>
          </p:cNvSpPr>
          <p:nvPr>
            <p:ph type="ftr" sz="quarter" idx="4"/>
          </p:nvPr>
        </p:nvSpPr>
        <p:spPr>
          <a:xfrm>
            <a:off x="4" y="13578186"/>
            <a:ext cx="4275403" cy="717253"/>
          </a:xfrm>
          <a:prstGeom prst="rect">
            <a:avLst/>
          </a:prstGeom>
        </p:spPr>
        <p:txBody>
          <a:bodyPr vert="horz" lIns="133055" tIns="66528" rIns="133055" bIns="66528" rtlCol="0" anchor="b"/>
          <a:lstStyle>
            <a:lvl1pPr algn="l">
              <a:defRPr sz="1700"/>
            </a:lvl1pPr>
          </a:lstStyle>
          <a:p>
            <a:endParaRPr kumimoji="1" lang="en-GB"/>
          </a:p>
        </p:txBody>
      </p:sp>
      <p:sp>
        <p:nvSpPr>
          <p:cNvPr id="7" name="スライド番号プレースホルダー 6"/>
          <p:cNvSpPr>
            <a:spLocks noGrp="1"/>
          </p:cNvSpPr>
          <p:nvPr>
            <p:ph type="sldNum" sz="quarter" idx="5"/>
          </p:nvPr>
        </p:nvSpPr>
        <p:spPr>
          <a:xfrm>
            <a:off x="5588630" y="13578186"/>
            <a:ext cx="4275403" cy="717253"/>
          </a:xfrm>
          <a:prstGeom prst="rect">
            <a:avLst/>
          </a:prstGeom>
        </p:spPr>
        <p:txBody>
          <a:bodyPr vert="horz" lIns="133055" tIns="66528" rIns="133055" bIns="66528" rtlCol="0" anchor="b"/>
          <a:lstStyle>
            <a:lvl1pPr algn="r">
              <a:defRPr sz="1700"/>
            </a:lvl1pPr>
          </a:lstStyle>
          <a:p>
            <a:fld id="{91C898A3-7B01-4B84-A537-A24C8FE288EE}" type="slidenum">
              <a:rPr kumimoji="1" lang="en-GB" smtClean="0"/>
              <a:t>‹#›</a:t>
            </a:fld>
            <a:endParaRPr kumimoji="1" lang="en-GB"/>
          </a:p>
        </p:txBody>
      </p:sp>
    </p:spTree>
    <p:extLst>
      <p:ext uri="{BB962C8B-B14F-4D97-AF65-F5344CB8AC3E}">
        <p14:creationId xmlns:p14="http://schemas.microsoft.com/office/powerpoint/2010/main" val="4237681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41A113-39FA-43C2-BC85-AEC901C17EC1}"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pPr/>
              <a:t>‹#›</a:t>
            </a:fld>
            <a:endParaRPr kumimoji="1" lang="ja-JP" altLang="en-US"/>
          </a:p>
        </p:txBody>
      </p:sp>
    </p:spTree>
    <p:extLst>
      <p:ext uri="{BB962C8B-B14F-4D97-AF65-F5344CB8AC3E}">
        <p14:creationId xmlns:p14="http://schemas.microsoft.com/office/powerpoint/2010/main" val="416512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891DBE-0492-4D78-852B-6C988F618080}"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016109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719390-E3FB-4C21-B781-9F3F1BCB4835}"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28696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C4D58F-D310-42F9-9E00-B015B219F997}"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262033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2879EC3-744F-4157-B2E7-704D81F14E1C}" type="datetime1">
              <a:rPr kumimoji="1" lang="ja-JP" altLang="en-US" smtClean="0"/>
              <a:t>2025/4/17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460552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7EDD4B-E4A6-41AE-8D9D-3F05FC01616B}"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292275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D35CA36-6FCB-4B40-A925-427837D492D8}" type="datetime1">
              <a:rPr kumimoji="1" lang="ja-JP" altLang="en-US" smtClean="0"/>
              <a:t>2025/4/17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3764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8135D1-6C20-4F92-88DA-8739255609FF}" type="datetime1">
              <a:rPr kumimoji="1" lang="ja-JP" altLang="en-US" smtClean="0"/>
              <a:t>2025/4/17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93929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1C909-FDDF-4905-B688-5055F03436F3}" type="datetime1">
              <a:rPr kumimoji="1" lang="ja-JP" altLang="en-US" smtClean="0"/>
              <a:t>2025/4/17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9220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80198C7-24FD-49DB-B96A-E874DAC8EA3C}"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2223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1D89BD-19D5-4FD0-8F2B-B59CBD63FC58}" type="datetime1">
              <a:rPr kumimoji="1" lang="ja-JP" altLang="en-US" smtClean="0"/>
              <a:t>2025/4/17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269559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40CE403-F924-417C-B4AA-890A69696A09}" type="datetime1">
              <a:rPr kumimoji="1" lang="ja-JP" altLang="en-US" smtClean="0"/>
              <a:t>2025/4/17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99D720A-4AD5-4DCF-885F-DE5297996123}" type="slidenum">
              <a:rPr kumimoji="1" lang="ja-JP" altLang="en-US" smtClean="0"/>
              <a:pPr/>
              <a:t>‹#›</a:t>
            </a:fld>
            <a:endParaRPr kumimoji="1" lang="ja-JP" altLang="en-US" dirty="0"/>
          </a:p>
        </p:txBody>
      </p:sp>
    </p:spTree>
    <p:extLst>
      <p:ext uri="{BB962C8B-B14F-4D97-AF65-F5344CB8AC3E}">
        <p14:creationId xmlns:p14="http://schemas.microsoft.com/office/powerpoint/2010/main" val="64020496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8.jpeg"/><Relationship Id="rId7" Type="http://schemas.openxmlformats.org/officeDocument/2006/relationships/hyperlink" Target="https://forms.office.com/r/pMTkRR4TVB"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s://www.jasic.org/ACV/" TargetMode="External"/><Relationship Id="rId5" Type="http://schemas.openxmlformats.org/officeDocument/2006/relationships/image" Target="../media/image10.pn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5DCD0-2EB9-62C2-7202-7F2CC31BCD4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D2C1F3C-787F-7CDC-29A3-0383EC35E9C6}"/>
              </a:ext>
            </a:extLst>
          </p:cNvPr>
          <p:cNvSpPr>
            <a:spLocks noGrp="1"/>
          </p:cNvSpPr>
          <p:nvPr>
            <p:ph type="ctrTitle"/>
          </p:nvPr>
        </p:nvSpPr>
        <p:spPr>
          <a:xfrm>
            <a:off x="117000" y="386180"/>
            <a:ext cx="6624000" cy="504264"/>
          </a:xfrm>
        </p:spPr>
        <p:txBody>
          <a:bodyPr>
            <a:noAutofit/>
          </a:bodyPr>
          <a:lstStyle/>
          <a:p>
            <a:pPr algn="ctr"/>
            <a:r>
              <a:rPr kumimoji="1" lang="ja-JP" altLang="en-US" sz="2000" b="1" u="sng" dirty="0">
                <a:latin typeface="MSゴシック"/>
                <a:ea typeface="メイリオ" panose="020B0604030504040204" pitchFamily="50" charset="-128"/>
              </a:rPr>
              <a:t>自動運転の国際ルール作りについてのシンポジウム</a:t>
            </a:r>
            <a:br>
              <a:rPr kumimoji="1" lang="en-US" altLang="ja-JP" sz="2000" b="1" u="sng" dirty="0">
                <a:latin typeface="MSゴシック"/>
                <a:ea typeface="メイリオ" panose="020B0604030504040204" pitchFamily="50" charset="-128"/>
              </a:rPr>
            </a:br>
            <a:r>
              <a:rPr kumimoji="1" lang="ja-JP" altLang="en-US" sz="1600" b="1" dirty="0">
                <a:latin typeface="MSゴシック"/>
                <a:ea typeface="メイリオ" panose="020B0604030504040204" pitchFamily="50" charset="-128"/>
              </a:rPr>
              <a:t>～ ロボットタクシーの実用化に向けた各国の現状と課題 ～</a:t>
            </a:r>
          </a:p>
        </p:txBody>
      </p:sp>
      <p:sp>
        <p:nvSpPr>
          <p:cNvPr id="3" name="サブタイトル 2">
            <a:extLst>
              <a:ext uri="{FF2B5EF4-FFF2-40B4-BE49-F238E27FC236}">
                <a16:creationId xmlns:a16="http://schemas.microsoft.com/office/drawing/2014/main" id="{33537E61-9D20-01E8-CAED-A01F8B5EAE1D}"/>
              </a:ext>
            </a:extLst>
          </p:cNvPr>
          <p:cNvSpPr>
            <a:spLocks noGrp="1"/>
          </p:cNvSpPr>
          <p:nvPr>
            <p:ph type="subTitle" idx="1"/>
          </p:nvPr>
        </p:nvSpPr>
        <p:spPr>
          <a:xfrm>
            <a:off x="807950" y="1020326"/>
            <a:ext cx="5613243" cy="916416"/>
          </a:xfrm>
        </p:spPr>
        <p:txBody>
          <a:bodyPr>
            <a:normAutofit/>
          </a:bodyPr>
          <a:lstStyle/>
          <a:p>
            <a:pPr algn="l"/>
            <a:r>
              <a:rPr kumimoji="1" lang="ja-JP" altLang="en-US" sz="1600" dirty="0">
                <a:latin typeface="Arial" panose="020B0604020202020204" pitchFamily="34" charset="0"/>
                <a:ea typeface="メイリオ" panose="020B0604030504040204" pitchFamily="50" charset="-128"/>
              </a:rPr>
              <a:t>日       時： </a:t>
            </a:r>
            <a:r>
              <a:rPr kumimoji="1" lang="en-US" altLang="ja-JP" sz="1600" dirty="0">
                <a:latin typeface="Arial" panose="020B0604020202020204" pitchFamily="34" charset="0"/>
                <a:ea typeface="メイリオ" panose="020B0604030504040204" pitchFamily="50" charset="-128"/>
              </a:rPr>
              <a:t>2025</a:t>
            </a:r>
            <a:r>
              <a:rPr kumimoji="1" lang="ja-JP" altLang="en-US" sz="1600" dirty="0">
                <a:latin typeface="Arial" panose="020B0604020202020204" pitchFamily="34" charset="0"/>
                <a:ea typeface="メイリオ" panose="020B0604030504040204" pitchFamily="50" charset="-128"/>
              </a:rPr>
              <a:t>年</a:t>
            </a:r>
            <a:r>
              <a:rPr lang="en-US" altLang="ja-JP" sz="1600" dirty="0">
                <a:latin typeface="Arial" panose="020B0604020202020204" pitchFamily="34" charset="0"/>
                <a:ea typeface="メイリオ" panose="020B0604030504040204" pitchFamily="50" charset="-128"/>
              </a:rPr>
              <a:t>4</a:t>
            </a:r>
            <a:r>
              <a:rPr kumimoji="1" lang="ja-JP" altLang="en-US" sz="1600" dirty="0">
                <a:latin typeface="Arial" panose="020B0604020202020204" pitchFamily="34" charset="0"/>
                <a:ea typeface="メイリオ" panose="020B0604030504040204" pitchFamily="50" charset="-128"/>
              </a:rPr>
              <a:t>月</a:t>
            </a:r>
            <a:r>
              <a:rPr lang="en-US" altLang="ja-JP" sz="1600" dirty="0">
                <a:latin typeface="Arial" panose="020B0604020202020204" pitchFamily="34" charset="0"/>
                <a:ea typeface="メイリオ" panose="020B0604030504040204" pitchFamily="50" charset="-128"/>
              </a:rPr>
              <a:t>18</a:t>
            </a:r>
            <a:r>
              <a:rPr kumimoji="1" lang="ja-JP" altLang="en-US" sz="1600" dirty="0">
                <a:latin typeface="Arial" panose="020B0604020202020204" pitchFamily="34" charset="0"/>
                <a:ea typeface="メイリオ" panose="020B0604030504040204" pitchFamily="50" charset="-128"/>
              </a:rPr>
              <a:t>日（金） </a:t>
            </a:r>
            <a:r>
              <a:rPr lang="en-US" altLang="ja-JP" sz="1600" dirty="0">
                <a:latin typeface="Arial" panose="020B0604020202020204" pitchFamily="34" charset="0"/>
                <a:ea typeface="メイリオ" panose="020B0604030504040204" pitchFamily="50" charset="-128"/>
              </a:rPr>
              <a:t>14</a:t>
            </a:r>
            <a:r>
              <a:rPr lang="ja-JP" altLang="en-US" sz="1600" dirty="0">
                <a:latin typeface="Arial" panose="020B0604020202020204" pitchFamily="34" charset="0"/>
                <a:ea typeface="メイリオ" panose="020B0604030504040204" pitchFamily="50" charset="-128"/>
              </a:rPr>
              <a:t>：</a:t>
            </a:r>
            <a:r>
              <a:rPr kumimoji="1" lang="en-US" altLang="ja-JP" sz="1600" dirty="0">
                <a:latin typeface="Arial" panose="020B0604020202020204" pitchFamily="34" charset="0"/>
                <a:ea typeface="メイリオ" panose="020B0604030504040204" pitchFamily="50" charset="-128"/>
              </a:rPr>
              <a:t>00-17</a:t>
            </a:r>
            <a:r>
              <a:rPr kumimoji="1" lang="ja-JP" altLang="en-US" sz="1600" dirty="0">
                <a:latin typeface="Arial" panose="020B0604020202020204" pitchFamily="34" charset="0"/>
                <a:ea typeface="メイリオ" panose="020B0604030504040204" pitchFamily="50" charset="-128"/>
              </a:rPr>
              <a:t>：</a:t>
            </a:r>
            <a:r>
              <a:rPr lang="en-US" altLang="ja-JP" sz="1600" dirty="0">
                <a:latin typeface="Arial" panose="020B0604020202020204" pitchFamily="34" charset="0"/>
                <a:ea typeface="メイリオ" panose="020B0604030504040204" pitchFamily="50" charset="-128"/>
              </a:rPr>
              <a:t>0</a:t>
            </a:r>
            <a:r>
              <a:rPr kumimoji="1" lang="en-US" altLang="ja-JP" sz="1600" dirty="0">
                <a:latin typeface="Arial" panose="020B0604020202020204" pitchFamily="34" charset="0"/>
                <a:ea typeface="メイリオ" panose="020B0604030504040204" pitchFamily="50" charset="-128"/>
              </a:rPr>
              <a:t>5</a:t>
            </a:r>
          </a:p>
          <a:p>
            <a:pPr algn="l"/>
            <a:r>
              <a:rPr kumimoji="1" lang="ja-JP" altLang="en-US" sz="1600" dirty="0">
                <a:latin typeface="Arial" panose="020B0604020202020204" pitchFamily="34" charset="0"/>
                <a:ea typeface="メイリオ" panose="020B0604030504040204" pitchFamily="50" charset="-128"/>
              </a:rPr>
              <a:t>場       所：</a:t>
            </a:r>
            <a:r>
              <a:rPr kumimoji="1" lang="en-US" altLang="ja-JP" sz="1600" dirty="0">
                <a:latin typeface="Arial" panose="020B0604020202020204" pitchFamily="34" charset="0"/>
                <a:ea typeface="メイリオ" panose="020B0604030504040204" pitchFamily="50" charset="-128"/>
              </a:rPr>
              <a:t>TODA HALL &amp;</a:t>
            </a:r>
            <a:r>
              <a:rPr kumimoji="1"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CONFERENCE</a:t>
            </a:r>
            <a:r>
              <a:rPr kumimoji="1" lang="ja-JP" altLang="en-US" sz="1600" dirty="0">
                <a:latin typeface="Arial" panose="020B0604020202020204" pitchFamily="34" charset="0"/>
                <a:ea typeface="メイリオ" panose="020B0604030504040204" pitchFamily="50" charset="-128"/>
              </a:rPr>
              <a:t> </a:t>
            </a:r>
            <a:r>
              <a:rPr kumimoji="1" lang="en-US" altLang="ja-JP" sz="1600" dirty="0">
                <a:latin typeface="Arial" panose="020B0604020202020204" pitchFamily="34" charset="0"/>
                <a:ea typeface="メイリオ" panose="020B0604030504040204" pitchFamily="50" charset="-128"/>
              </a:rPr>
              <a:t>TOKYO</a:t>
            </a:r>
            <a:r>
              <a:rPr kumimoji="1" lang="ja-JP" altLang="en-US" sz="1600" dirty="0">
                <a:latin typeface="Arial" panose="020B0604020202020204" pitchFamily="34" charset="0"/>
                <a:ea typeface="メイリオ" panose="020B0604030504040204" pitchFamily="50" charset="-128"/>
              </a:rPr>
              <a:t> ホール</a:t>
            </a:r>
            <a:r>
              <a:rPr kumimoji="1" lang="en-US" altLang="ja-JP" sz="1600" dirty="0">
                <a:latin typeface="Arial" panose="020B0604020202020204" pitchFamily="34" charset="0"/>
                <a:ea typeface="メイリオ" panose="020B0604030504040204" pitchFamily="50" charset="-128"/>
              </a:rPr>
              <a:t>A</a:t>
            </a:r>
            <a:r>
              <a:rPr kumimoji="1" lang="ja-JP" altLang="en-US" sz="1600" dirty="0">
                <a:latin typeface="Arial" panose="020B0604020202020204" pitchFamily="34" charset="0"/>
                <a:ea typeface="メイリオ" panose="020B0604030504040204" pitchFamily="50" charset="-128"/>
              </a:rPr>
              <a:t> </a:t>
            </a:r>
            <a:endParaRPr kumimoji="1" lang="en-US" altLang="ja-JP" sz="1600" dirty="0">
              <a:latin typeface="Arial" panose="020B0604020202020204" pitchFamily="34" charset="0"/>
              <a:ea typeface="メイリオ" panose="020B0604030504040204" pitchFamily="50" charset="-128"/>
            </a:endParaRPr>
          </a:p>
        </p:txBody>
      </p:sp>
      <p:sp>
        <p:nvSpPr>
          <p:cNvPr id="4" name="テキスト ボックス 3">
            <a:extLst>
              <a:ext uri="{FF2B5EF4-FFF2-40B4-BE49-F238E27FC236}">
                <a16:creationId xmlns:a16="http://schemas.microsoft.com/office/drawing/2014/main" id="{DAD832E2-19AD-AA8F-0FC7-D4FC25B70B35}"/>
              </a:ext>
            </a:extLst>
          </p:cNvPr>
          <p:cNvSpPr txBox="1"/>
          <p:nvPr/>
        </p:nvSpPr>
        <p:spPr>
          <a:xfrm>
            <a:off x="168749" y="1727276"/>
            <a:ext cx="6425852" cy="584775"/>
          </a:xfrm>
          <a:prstGeom prst="rect">
            <a:avLst/>
          </a:prstGeom>
          <a:noFill/>
        </p:spPr>
        <p:txBody>
          <a:bodyPr wrap="square" rtlCol="0">
            <a:spAutoFit/>
          </a:bodyPr>
          <a:lstStyle/>
          <a:p>
            <a:pPr algn="ctr"/>
            <a:r>
              <a:rPr kumimoji="1" lang="ja-JP" altLang="en-US" sz="1400" dirty="0">
                <a:latin typeface="メイリオ" panose="020B0604030504040204" pitchFamily="50" charset="-128"/>
                <a:ea typeface="メイリオ" panose="020B0604030504040204" pitchFamily="50" charset="-128"/>
              </a:rPr>
              <a:t>（主催）自動車イノベーション技術基準化研究所 自動運転センター</a:t>
            </a:r>
            <a:endParaRPr kumimoji="1" lang="en-US" altLang="ja-JP" sz="1400" dirty="0">
              <a:latin typeface="メイリオ" panose="020B0604030504040204" pitchFamily="50" charset="-128"/>
              <a:ea typeface="メイリオ" panose="020B0604030504040204" pitchFamily="50" charset="-128"/>
            </a:endParaRPr>
          </a:p>
          <a:p>
            <a:pPr algn="ctr"/>
            <a:endParaRPr kumimoji="1" lang="ja-JP" altLang="en-US" dirty="0">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45CF5869-7BC8-9521-F5CD-702090385C6D}"/>
              </a:ext>
            </a:extLst>
          </p:cNvPr>
          <p:cNvPicPr>
            <a:picLocks noChangeAspect="1"/>
          </p:cNvPicPr>
          <p:nvPr/>
        </p:nvPicPr>
        <p:blipFill>
          <a:blip r:embed="rId2"/>
          <a:stretch>
            <a:fillRect/>
          </a:stretch>
        </p:blipFill>
        <p:spPr>
          <a:xfrm>
            <a:off x="2380670" y="1991468"/>
            <a:ext cx="2002011" cy="533372"/>
          </a:xfrm>
          <a:prstGeom prst="rect">
            <a:avLst/>
          </a:prstGeom>
        </p:spPr>
      </p:pic>
      <p:sp>
        <p:nvSpPr>
          <p:cNvPr id="5" name="テキスト ボックス 4">
            <a:extLst>
              <a:ext uri="{FF2B5EF4-FFF2-40B4-BE49-F238E27FC236}">
                <a16:creationId xmlns:a16="http://schemas.microsoft.com/office/drawing/2014/main" id="{B79E2D9C-96CF-8DB4-AB13-67AAF2A80185}"/>
              </a:ext>
            </a:extLst>
          </p:cNvPr>
          <p:cNvSpPr txBox="1"/>
          <p:nvPr/>
        </p:nvSpPr>
        <p:spPr>
          <a:xfrm>
            <a:off x="168749" y="2754584"/>
            <a:ext cx="6425852"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プログラム</a:t>
            </a:r>
            <a:endParaRPr kumimoji="1" lang="en-GB" sz="1600" b="1" dirty="0">
              <a:latin typeface="メイリオ" panose="020B0604030504040204" pitchFamily="50" charset="-128"/>
              <a:ea typeface="メイリオ" panose="020B0604030504040204" pitchFamily="50" charset="-128"/>
            </a:endParaRPr>
          </a:p>
        </p:txBody>
      </p:sp>
      <p:graphicFrame>
        <p:nvGraphicFramePr>
          <p:cNvPr id="10" name="表 9">
            <a:extLst>
              <a:ext uri="{FF2B5EF4-FFF2-40B4-BE49-F238E27FC236}">
                <a16:creationId xmlns:a16="http://schemas.microsoft.com/office/drawing/2014/main" id="{6978B676-C28A-147E-EF15-962D721B0188}"/>
              </a:ext>
            </a:extLst>
          </p:cNvPr>
          <p:cNvGraphicFramePr>
            <a:graphicFrameLocks noGrp="1"/>
          </p:cNvGraphicFramePr>
          <p:nvPr>
            <p:extLst>
              <p:ext uri="{D42A27DB-BD31-4B8C-83A1-F6EECF244321}">
                <p14:modId xmlns:p14="http://schemas.microsoft.com/office/powerpoint/2010/main" val="3371967739"/>
              </p:ext>
            </p:extLst>
          </p:nvPr>
        </p:nvGraphicFramePr>
        <p:xfrm>
          <a:off x="168750" y="3131238"/>
          <a:ext cx="6572250" cy="6659880"/>
        </p:xfrm>
        <a:graphic>
          <a:graphicData uri="http://schemas.openxmlformats.org/drawingml/2006/table">
            <a:tbl>
              <a:tblPr firstRow="1" bandRow="1">
                <a:tableStyleId>{5940675A-B579-460E-94D1-54222C63F5DA}</a:tableStyleId>
              </a:tblPr>
              <a:tblGrid>
                <a:gridCol w="681128">
                  <a:extLst>
                    <a:ext uri="{9D8B030D-6E8A-4147-A177-3AD203B41FA5}">
                      <a16:colId xmlns:a16="http://schemas.microsoft.com/office/drawing/2014/main" val="536418088"/>
                    </a:ext>
                  </a:extLst>
                </a:gridCol>
                <a:gridCol w="5891122">
                  <a:extLst>
                    <a:ext uri="{9D8B030D-6E8A-4147-A177-3AD203B41FA5}">
                      <a16:colId xmlns:a16="http://schemas.microsoft.com/office/drawing/2014/main" val="3434479741"/>
                    </a:ext>
                  </a:extLst>
                </a:gridCol>
              </a:tblGrid>
              <a:tr h="413041">
                <a:tc>
                  <a:txBody>
                    <a:bodyPr/>
                    <a:lstStyle/>
                    <a:p>
                      <a:pPr algn="l"/>
                      <a:r>
                        <a:rPr kumimoji="1" lang="en-US" altLang="ja-JP" sz="1200" b="1" u="none" baseline="0" dirty="0">
                          <a:latin typeface="Arial" panose="020B0604020202020204" pitchFamily="34" charset="0"/>
                          <a:ea typeface="メイリオ" panose="020B0604030504040204" pitchFamily="50" charset="-128"/>
                        </a:rPr>
                        <a:t>14</a:t>
                      </a:r>
                      <a:r>
                        <a:rPr kumimoji="1" lang="ja-JP" altLang="en-US" sz="1200" b="1" u="none" baseline="0" dirty="0">
                          <a:latin typeface="Arial" panose="020B0604020202020204" pitchFamily="34" charset="0"/>
                          <a:ea typeface="メイリオ" panose="020B0604030504040204" pitchFamily="50" charset="-128"/>
                        </a:rPr>
                        <a:t>：</a:t>
                      </a:r>
                      <a:r>
                        <a:rPr kumimoji="1" lang="en-US" altLang="ja-JP" sz="1200" b="1" u="none" baseline="0" dirty="0">
                          <a:latin typeface="Arial" panose="020B0604020202020204" pitchFamily="34" charset="0"/>
                          <a:ea typeface="メイリオ" panose="020B0604030504040204" pitchFamily="50" charset="-128"/>
                        </a:rPr>
                        <a:t>00</a:t>
                      </a:r>
                      <a:endParaRPr kumimoji="1" lang="ja-JP" altLang="en-US" sz="12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985838" indent="-985838"/>
                      <a:r>
                        <a:rPr kumimoji="1" lang="ja-JP" altLang="en-US" sz="1200" b="1" u="none" dirty="0">
                          <a:latin typeface="Arial" panose="020B0604020202020204" pitchFamily="34" charset="0"/>
                          <a:ea typeface="メイリオ" panose="020B0604030504040204" pitchFamily="50" charset="-128"/>
                        </a:rPr>
                        <a:t>開会挨拶</a:t>
                      </a:r>
                      <a:endParaRPr kumimoji="1" lang="en-US" altLang="ja-JP" sz="1200" b="1" u="none" dirty="0">
                        <a:latin typeface="Arial" panose="020B0604020202020204" pitchFamily="34" charset="0"/>
                        <a:ea typeface="メイリオ" panose="020B0604030504040204" pitchFamily="50" charset="-128"/>
                      </a:endParaRPr>
                    </a:p>
                    <a:p>
                      <a:pPr marL="985838" indent="-985838"/>
                      <a:r>
                        <a:rPr kumimoji="1" lang="ja-JP" altLang="en-US" sz="1200" b="1" dirty="0">
                          <a:latin typeface="Arial" panose="020B0604020202020204" pitchFamily="34" charset="0"/>
                          <a:ea typeface="メイリオ" panose="020B0604030504040204" pitchFamily="50" charset="-128"/>
                        </a:rPr>
                        <a:t>久保田 秀暢　</a:t>
                      </a:r>
                      <a:r>
                        <a:rPr kumimoji="1" lang="ja-JP" altLang="en-US" sz="1050" b="0" dirty="0">
                          <a:latin typeface="Arial" panose="020B0604020202020204" pitchFamily="34" charset="0"/>
                          <a:ea typeface="メイリオ" panose="020B0604030504040204" pitchFamily="50" charset="-128"/>
                        </a:rPr>
                        <a:t>国土交通省 物流・自動車局 次長</a:t>
                      </a:r>
                      <a:r>
                        <a:rPr kumimoji="1" lang="ja-JP" altLang="en-US" sz="1200" b="1" dirty="0">
                          <a:latin typeface="Arial" panose="020B0604020202020204" pitchFamily="34" charset="0"/>
                          <a:ea typeface="メイリオ" panose="020B0604030504040204" pitchFamily="50" charset="-128"/>
                        </a:rPr>
                        <a:t>　</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069217"/>
                  </a:ext>
                </a:extLst>
              </a:tr>
              <a:tr h="0">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8366498"/>
                  </a:ext>
                </a:extLst>
              </a:tr>
              <a:tr h="41304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14</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05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u="none" baseline="0" dirty="0">
                          <a:latin typeface="Arial" panose="020B0604020202020204" pitchFamily="34" charset="0"/>
                          <a:ea typeface="メイリオ" panose="020B0604030504040204" pitchFamily="50" charset="-128"/>
                        </a:rPr>
                        <a:t>自動車イノベーション技術基準化研究所のご紹介</a:t>
                      </a:r>
                    </a:p>
                    <a:p>
                      <a:r>
                        <a:rPr kumimoji="1" lang="ja-JP" altLang="en-US" sz="1200" b="1" baseline="0" dirty="0">
                          <a:latin typeface="Arial" panose="020B0604020202020204" pitchFamily="34" charset="0"/>
                          <a:ea typeface="メイリオ" panose="020B0604030504040204" pitchFamily="50" charset="-128"/>
                        </a:rPr>
                        <a:t>河合 英直　</a:t>
                      </a:r>
                      <a:r>
                        <a:rPr kumimoji="1" lang="ja-JP" altLang="en-US" sz="1050" b="0" baseline="0" dirty="0">
                          <a:latin typeface="Arial" panose="020B0604020202020204" pitchFamily="34" charset="0"/>
                          <a:ea typeface="メイリオ" panose="020B0604030504040204" pitchFamily="50" charset="-128"/>
                        </a:rPr>
                        <a:t>自動車イノベーション技術基準化研究所 所長</a:t>
                      </a:r>
                      <a:r>
                        <a:rPr kumimoji="1" lang="ja-JP" altLang="en-US" sz="1200" b="1" baseline="0" dirty="0">
                          <a:latin typeface="Arial" panose="020B0604020202020204" pitchFamily="34" charset="0"/>
                          <a:ea typeface="メイリオ" panose="020B0604030504040204" pitchFamily="50" charset="-128"/>
                        </a:rPr>
                        <a:t>　</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5584055"/>
                  </a:ext>
                </a:extLst>
              </a:tr>
              <a:tr h="578257">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baseline="0" dirty="0">
                          <a:latin typeface="Arial" panose="020B0604020202020204" pitchFamily="34" charset="0"/>
                          <a:ea typeface="メイリオ" panose="020B0604030504040204" pitchFamily="50" charset="-128"/>
                        </a:rPr>
                        <a:t>＜講演概要＞</a:t>
                      </a:r>
                      <a:endParaRPr kumimoji="1" lang="en-US" altLang="ja-JP" sz="900" baseline="0" dirty="0">
                        <a:latin typeface="Arial" panose="020B0604020202020204" pitchFamily="34" charset="0"/>
                        <a:ea typeface="メイリオ" panose="020B0604030504040204" pitchFamily="50" charset="-128"/>
                      </a:endParaRPr>
                    </a:p>
                    <a:p>
                      <a:pPr algn="l"/>
                      <a:r>
                        <a:rPr kumimoji="1" lang="en-US" altLang="ja-JP" sz="900" baseline="0" dirty="0">
                          <a:latin typeface="Arial" panose="020B0604020202020204" pitchFamily="34" charset="0"/>
                          <a:ea typeface="メイリオ" panose="020B0604030504040204" pitchFamily="50" charset="-128"/>
                        </a:rPr>
                        <a:t>2024</a:t>
                      </a:r>
                      <a:r>
                        <a:rPr kumimoji="1" lang="ja-JP" altLang="en-US" sz="900" baseline="0" dirty="0">
                          <a:latin typeface="Arial" panose="020B0604020202020204" pitchFamily="34" charset="0"/>
                          <a:ea typeface="メイリオ" panose="020B0604030504040204" pitchFamily="50" charset="-128"/>
                        </a:rPr>
                        <a:t>年に設立した自動車イノベーション技術基準化研究所では自動運転とカーボンニュートラルの</a:t>
                      </a:r>
                      <a:r>
                        <a:rPr kumimoji="1" lang="en-US" altLang="ja-JP" sz="900" baseline="0" dirty="0">
                          <a:latin typeface="Arial" panose="020B0604020202020204" pitchFamily="34" charset="0"/>
                          <a:ea typeface="メイリオ" panose="020B0604030504040204" pitchFamily="50" charset="-128"/>
                        </a:rPr>
                        <a:t>2</a:t>
                      </a:r>
                      <a:r>
                        <a:rPr kumimoji="1" lang="ja-JP" altLang="en-US" sz="900" baseline="0" dirty="0">
                          <a:latin typeface="Arial" panose="020B0604020202020204" pitchFamily="34" charset="0"/>
                          <a:ea typeface="メイリオ" panose="020B0604030504040204" pitchFamily="50" charset="-128"/>
                        </a:rPr>
                        <a:t>つをテーマに国際基準化、標準化活動にオールジャパンで取り組んでいる。本講演では、自動運転に関する役割・体制を紹介するとともに最近の取り組み（基準と標準の連携活動、試験研究）について説明する。</a:t>
                      </a:r>
                      <a:endParaRPr kumimoji="1" lang="en-US" altLang="ja-JP"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9023478"/>
                  </a:ext>
                </a:extLst>
              </a:tr>
              <a:tr h="0">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78951639"/>
                  </a:ext>
                </a:extLst>
              </a:tr>
              <a:tr h="41304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u="none" baseline="0" dirty="0">
                          <a:latin typeface="Arial" panose="020B0604020202020204" pitchFamily="34" charset="0"/>
                          <a:ea typeface="メイリオ" panose="020B0604030504040204" pitchFamily="50" charset="-128"/>
                        </a:rPr>
                        <a:t>14</a:t>
                      </a:r>
                      <a:r>
                        <a:rPr kumimoji="1" lang="ja-JP" altLang="en-US" sz="1200" b="1" u="none" baseline="0" dirty="0">
                          <a:latin typeface="Arial" panose="020B0604020202020204" pitchFamily="34" charset="0"/>
                          <a:ea typeface="メイリオ" panose="020B0604030504040204" pitchFamily="50" charset="-128"/>
                        </a:rPr>
                        <a:t>：</a:t>
                      </a:r>
                      <a:r>
                        <a:rPr kumimoji="1" lang="en-US" altLang="ja-JP" sz="1200" b="1" u="none" baseline="0" dirty="0">
                          <a:latin typeface="Arial" panose="020B0604020202020204" pitchFamily="34" charset="0"/>
                          <a:ea typeface="メイリオ" panose="020B0604030504040204" pitchFamily="50" charset="-128"/>
                        </a:rPr>
                        <a:t>15</a:t>
                      </a:r>
                      <a:endParaRPr kumimoji="1" lang="ja-JP" altLang="en-US" sz="12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u="none" baseline="0" dirty="0">
                          <a:latin typeface="Arial" panose="020B0604020202020204" pitchFamily="34" charset="0"/>
                          <a:ea typeface="メイリオ" panose="020B0604030504040204" pitchFamily="50" charset="-128"/>
                        </a:rPr>
                        <a:t>ロボットタクシーなど自動運転普及への日本の取り組み</a:t>
                      </a:r>
                    </a:p>
                    <a:p>
                      <a:r>
                        <a:rPr kumimoji="1" lang="ja-JP" altLang="en-US" sz="1200" b="1" u="none" baseline="0" dirty="0">
                          <a:latin typeface="Arial" panose="020B0604020202020204" pitchFamily="34" charset="0"/>
                          <a:ea typeface="メイリオ" panose="020B0604030504040204" pitchFamily="50" charset="-128"/>
                        </a:rPr>
                        <a:t>猶野 喬　</a:t>
                      </a:r>
                      <a:r>
                        <a:rPr kumimoji="1" lang="ja-JP" altLang="en-US" sz="1050" b="0" u="none" baseline="0" dirty="0">
                          <a:latin typeface="Arial" panose="020B0604020202020204" pitchFamily="34" charset="0"/>
                          <a:ea typeface="メイリオ" panose="020B0604030504040204" pitchFamily="50" charset="-128"/>
                        </a:rPr>
                        <a:t>国土交通省 物流・自動車局 車両基準・国際課 安全基準室 室長</a:t>
                      </a:r>
                      <a:r>
                        <a:rPr kumimoji="1" lang="ja-JP" altLang="en-US" sz="1200" b="1" u="none" baseline="0" dirty="0">
                          <a:latin typeface="Arial" panose="020B0604020202020204" pitchFamily="34" charset="0"/>
                          <a:ea typeface="メイリオ" panose="020B0604030504040204" pitchFamily="50" charset="-128"/>
                        </a:rPr>
                        <a:t>　</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6729595"/>
                  </a:ext>
                </a:extLst>
              </a:tr>
              <a:tr h="578257">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aseline="0" dirty="0">
                          <a:latin typeface="Arial" panose="020B0604020202020204" pitchFamily="34" charset="0"/>
                          <a:ea typeface="メイリオ" panose="020B0604030504040204" pitchFamily="50" charset="-128"/>
                        </a:rPr>
                        <a:t>＜講演概要＞</a:t>
                      </a:r>
                      <a:endParaRPr kumimoji="1" lang="en-US" altLang="ja-JP" sz="900" baseline="0" dirty="0">
                        <a:latin typeface="Arial" panose="020B0604020202020204" pitchFamily="34" charset="0"/>
                        <a:ea typeface="メイリオ" panose="020B0604030504040204" pitchFamily="50" charset="-128"/>
                      </a:endParaRPr>
                    </a:p>
                    <a:p>
                      <a:r>
                        <a:rPr kumimoji="1" lang="ja-JP" altLang="en-US" sz="900" baseline="0" dirty="0">
                          <a:latin typeface="Arial" panose="020B0604020202020204" pitchFamily="34" charset="0"/>
                          <a:ea typeface="メイリオ" panose="020B0604030504040204" pitchFamily="50" charset="-128"/>
                        </a:rPr>
                        <a:t>交通事故削減をはじめ様々なメリットが期待されている自動運転は、国内外で整備制度が進み、各地で社会実装が進んでいる。本講演では、ロボットタクシーを含めた自動運転車に関する政府目標、国内における制度整備の経緯、国連</a:t>
                      </a:r>
                      <a:r>
                        <a:rPr kumimoji="1" lang="en-US" altLang="ja-JP" sz="900" baseline="0" dirty="0">
                          <a:latin typeface="Arial" panose="020B0604020202020204" pitchFamily="34" charset="0"/>
                          <a:ea typeface="メイリオ" panose="020B0604030504040204" pitchFamily="50" charset="-128"/>
                        </a:rPr>
                        <a:t>WP29</a:t>
                      </a:r>
                      <a:r>
                        <a:rPr kumimoji="1" lang="ja-JP" altLang="en-US" sz="900" baseline="0" dirty="0">
                          <a:latin typeface="Arial" panose="020B0604020202020204" pitchFamily="34" charset="0"/>
                          <a:ea typeface="メイリオ" panose="020B0604030504040204" pitchFamily="50" charset="-128"/>
                        </a:rPr>
                        <a:t>での国際基準議論における日本の取り組み、社会実装の現状などを紹介する。</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4119498"/>
                  </a:ext>
                </a:extLst>
              </a:tr>
              <a:tr h="222253">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84585672"/>
                  </a:ext>
                </a:extLst>
              </a:tr>
              <a:tr h="4681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14</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30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baseline="0" dirty="0">
                          <a:latin typeface="Arial" panose="020B0604020202020204" pitchFamily="34" charset="0"/>
                          <a:ea typeface="メイリオ" panose="020B0604030504040204" pitchFamily="50" charset="-128"/>
                        </a:rPr>
                        <a:t>モビリティ</a:t>
                      </a:r>
                      <a:r>
                        <a:rPr kumimoji="1" lang="en-US" altLang="ja-JP" sz="1200" b="1" baseline="0" dirty="0">
                          <a:latin typeface="Arial" panose="020B0604020202020204" pitchFamily="34" charset="0"/>
                          <a:ea typeface="メイリオ" panose="020B0604030504040204" pitchFamily="50" charset="-128"/>
                        </a:rPr>
                        <a:t>DX</a:t>
                      </a:r>
                      <a:r>
                        <a:rPr kumimoji="1" lang="ja-JP" altLang="en-US" sz="1200" b="1" baseline="0" dirty="0">
                          <a:latin typeface="Arial" panose="020B0604020202020204" pitchFamily="34" charset="0"/>
                          <a:ea typeface="メイリオ" panose="020B0604030504040204" pitchFamily="50" charset="-128"/>
                        </a:rPr>
                        <a:t>領域における経済産業省の取組</a:t>
                      </a:r>
                      <a:endParaRPr kumimoji="1" lang="en-US" altLang="zh-TW" sz="1200" b="1" baseline="0" dirty="0">
                        <a:latin typeface="Arial" panose="020B0604020202020204" pitchFamily="34" charset="0"/>
                        <a:ea typeface="メイリオ" panose="020B0604030504040204" pitchFamily="50" charset="-128"/>
                      </a:endParaRPr>
                    </a:p>
                    <a:p>
                      <a:r>
                        <a:rPr kumimoji="1" lang="zh-TW" altLang="en-US" sz="1200" b="1" baseline="0" dirty="0">
                          <a:latin typeface="Arial" panose="020B0604020202020204" pitchFamily="34" charset="0"/>
                          <a:ea typeface="メイリオ" panose="020B0604030504040204" pitchFamily="50" charset="-128"/>
                        </a:rPr>
                        <a:t>染谷 智之</a:t>
                      </a:r>
                      <a:r>
                        <a:rPr kumimoji="1" lang="ja-JP" altLang="en-US" sz="1200" b="1" baseline="0" dirty="0">
                          <a:latin typeface="Arial" panose="020B0604020202020204" pitchFamily="34" charset="0"/>
                          <a:ea typeface="メイリオ" panose="020B0604030504040204" pitchFamily="50" charset="-128"/>
                        </a:rPr>
                        <a:t>　</a:t>
                      </a:r>
                      <a:r>
                        <a:rPr kumimoji="1" lang="zh-TW" altLang="en-US" sz="1050" b="0" baseline="0" dirty="0">
                          <a:latin typeface="Arial" panose="020B0604020202020204" pitchFamily="34" charset="0"/>
                          <a:ea typeface="メイリオ" panose="020B0604030504040204" pitchFamily="50" charset="-128"/>
                        </a:rPr>
                        <a:t>経済産業省 製造産業局 自動車課</a:t>
                      </a:r>
                      <a:r>
                        <a:rPr kumimoji="1" lang="ja-JP" altLang="en-US" sz="1050" b="0" baseline="0" dirty="0">
                          <a:latin typeface="Arial" panose="020B0604020202020204" pitchFamily="34" charset="0"/>
                          <a:ea typeface="メイリオ" panose="020B0604030504040204" pitchFamily="50" charset="-128"/>
                        </a:rPr>
                        <a:t> 総括補佐</a:t>
                      </a:r>
                      <a:r>
                        <a:rPr kumimoji="1" lang="ja-JP" altLang="en-US" sz="1600" b="1" baseline="0" dirty="0">
                          <a:latin typeface="Arial" panose="020B0604020202020204" pitchFamily="34" charset="0"/>
                          <a:ea typeface="メイリオ" panose="020B0604030504040204" pitchFamily="50" charset="-128"/>
                        </a:rPr>
                        <a:t>　</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3488410"/>
                  </a:ext>
                </a:extLst>
              </a:tr>
              <a:tr h="360253">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aseline="0" dirty="0">
                          <a:latin typeface="Arial" panose="020B0604020202020204" pitchFamily="34" charset="0"/>
                          <a:ea typeface="メイリオ" panose="020B0604030504040204" pitchFamily="50" charset="-128"/>
                        </a:rPr>
                        <a:t>＜講演概要＞</a:t>
                      </a:r>
                      <a:endParaRPr kumimoji="1" lang="en-US" altLang="ja-JP" sz="900" baseline="0" dirty="0">
                        <a:latin typeface="Arial" panose="020B0604020202020204" pitchFamily="34" charset="0"/>
                        <a:ea typeface="メイリオ" panose="020B0604030504040204" pitchFamily="50" charset="-128"/>
                      </a:endParaRPr>
                    </a:p>
                    <a:p>
                      <a:r>
                        <a:rPr kumimoji="1" lang="en-US" altLang="ja-JP" sz="900" baseline="0" dirty="0">
                          <a:latin typeface="Arial" panose="020B0604020202020204" pitchFamily="34" charset="0"/>
                          <a:ea typeface="メイリオ" panose="020B0604030504040204" pitchFamily="50" charset="-128"/>
                        </a:rPr>
                        <a:t>AI </a:t>
                      </a:r>
                      <a:r>
                        <a:rPr kumimoji="1" lang="ja-JP" altLang="en-US" sz="900" baseline="0" dirty="0">
                          <a:latin typeface="Arial" panose="020B0604020202020204" pitchFamily="34" charset="0"/>
                          <a:ea typeface="メイリオ" panose="020B0604030504040204" pitchFamily="50" charset="-128"/>
                        </a:rPr>
                        <a:t>やデジタル技術の急速な進展により、⾃動⾞産業においても、⾼度な⾃動運転技術やサービスの実装、</a:t>
                      </a:r>
                      <a:r>
                        <a:rPr kumimoji="1" lang="en-US" altLang="ja-JP" sz="900" baseline="0" dirty="0">
                          <a:latin typeface="Arial" panose="020B0604020202020204" pitchFamily="34" charset="0"/>
                          <a:ea typeface="メイリオ" panose="020B0604030504040204" pitchFamily="50" charset="-128"/>
                        </a:rPr>
                        <a:t>SDV</a:t>
                      </a:r>
                    </a:p>
                    <a:p>
                      <a:r>
                        <a:rPr kumimoji="1" lang="ja-JP" altLang="en-US" sz="900" baseline="0" dirty="0">
                          <a:latin typeface="Arial" panose="020B0604020202020204" pitchFamily="34" charset="0"/>
                          <a:ea typeface="メイリオ" panose="020B0604030504040204" pitchFamily="50" charset="-128"/>
                        </a:rPr>
                        <a:t>（</a:t>
                      </a:r>
                      <a:r>
                        <a:rPr kumimoji="1" lang="en-US" altLang="ja-JP" sz="900" baseline="0" dirty="0">
                          <a:latin typeface="Arial" panose="020B0604020202020204" pitchFamily="34" charset="0"/>
                          <a:ea typeface="メイリオ" panose="020B0604030504040204" pitchFamily="50" charset="-128"/>
                        </a:rPr>
                        <a:t>Software Defined Vehicle</a:t>
                      </a:r>
                      <a:r>
                        <a:rPr kumimoji="1" lang="ja-JP" altLang="en-US" sz="900" baseline="0" dirty="0">
                          <a:latin typeface="Arial" panose="020B0604020202020204" pitchFamily="34" charset="0"/>
                          <a:ea typeface="メイリオ" panose="020B0604030504040204" pitchFamily="50" charset="-128"/>
                        </a:rPr>
                        <a:t>）の開発など、グローバルな競争が激化している。このような状況下において、経済産業省が⽇本の⾃動⾞産業の国際競争⼒を維持・強化していくためにこれまで行った取組と今後の⽅向性について紹介する。</a:t>
                      </a:r>
                      <a:endParaRPr kumimoji="1" lang="en-US" altLang="ja-JP"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88555544"/>
                  </a:ext>
                </a:extLst>
              </a:tr>
              <a:tr h="222253">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307189"/>
                  </a:ext>
                </a:extLst>
              </a:tr>
              <a:tr h="4681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14</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45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baseline="0" dirty="0">
                          <a:latin typeface="Arial" panose="020B0604020202020204" pitchFamily="34" charset="0"/>
                          <a:ea typeface="メイリオ" panose="020B0604030504040204" pitchFamily="50" charset="-128"/>
                        </a:rPr>
                        <a:t>日本における自動運転レベル４への自動車業界としての取り組み</a:t>
                      </a:r>
                      <a:endParaRPr kumimoji="1" lang="en-US" altLang="ja-JP" sz="1200" b="1" baseline="0" dirty="0">
                        <a:latin typeface="Arial" panose="020B0604020202020204" pitchFamily="34" charset="0"/>
                        <a:ea typeface="メイリオ" panose="020B0604030504040204" pitchFamily="50" charset="-128"/>
                      </a:endParaRPr>
                    </a:p>
                    <a:p>
                      <a:r>
                        <a:rPr kumimoji="1" lang="ja-JP" altLang="en-US" sz="1200" b="1" baseline="0" dirty="0">
                          <a:latin typeface="Arial" panose="020B0604020202020204" pitchFamily="34" charset="0"/>
                          <a:ea typeface="メイリオ" panose="020B0604030504040204" pitchFamily="50" charset="-128"/>
                        </a:rPr>
                        <a:t>波多野 邦道　</a:t>
                      </a:r>
                      <a:r>
                        <a:rPr kumimoji="1" lang="ja-JP" altLang="en-US" sz="1050" b="0" baseline="0" dirty="0">
                          <a:latin typeface="Arial" panose="020B0604020202020204" pitchFamily="34" charset="0"/>
                          <a:ea typeface="メイリオ" panose="020B0604030504040204" pitchFamily="50" charset="-128"/>
                        </a:rPr>
                        <a:t>日本自動車工業会 安全技術・政策委員会 自動運転部会 部会長</a:t>
                      </a:r>
                      <a:r>
                        <a:rPr kumimoji="1" lang="ja-JP" altLang="en-US" sz="1600" b="1" baseline="0" dirty="0">
                          <a:latin typeface="Arial" panose="020B0604020202020204" pitchFamily="34" charset="0"/>
                          <a:ea typeface="メイリオ" panose="020B0604030504040204" pitchFamily="50" charset="-128"/>
                        </a:rPr>
                        <a:t>　</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0090981"/>
                  </a:ext>
                </a:extLst>
              </a:tr>
              <a:tr h="20859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baseline="0" dirty="0">
                          <a:latin typeface="Arial" panose="020B0604020202020204" pitchFamily="34" charset="0"/>
                          <a:ea typeface="メイリオ" panose="020B0604030504040204" pitchFamily="50" charset="-128"/>
                        </a:rPr>
                        <a:t>＜講演概要＞</a:t>
                      </a:r>
                      <a:endParaRPr kumimoji="1" lang="en-US" altLang="ja-JP" sz="900" b="0" baseline="0" dirty="0">
                        <a:latin typeface="Arial" panose="020B0604020202020204" pitchFamily="34" charset="0"/>
                        <a:ea typeface="メイリオ" panose="020B0604030504040204" pitchFamily="50" charset="-128"/>
                      </a:endParaRPr>
                    </a:p>
                    <a:p>
                      <a:r>
                        <a:rPr kumimoji="1" lang="ja-JP" altLang="en-US" sz="900" b="0" baseline="0" dirty="0">
                          <a:latin typeface="Arial" panose="020B0604020202020204" pitchFamily="34" charset="0"/>
                          <a:ea typeface="メイリオ" panose="020B0604030504040204" pitchFamily="50" charset="-128"/>
                        </a:rPr>
                        <a:t>本講演では、自動運転レベル</a:t>
                      </a:r>
                      <a:r>
                        <a:rPr kumimoji="1" lang="en-US" altLang="ja-JP" sz="900" b="0" baseline="0" dirty="0">
                          <a:latin typeface="Arial" panose="020B0604020202020204" pitchFamily="34" charset="0"/>
                          <a:ea typeface="メイリオ" panose="020B0604030504040204" pitchFamily="50" charset="-128"/>
                        </a:rPr>
                        <a:t>4</a:t>
                      </a:r>
                      <a:r>
                        <a:rPr kumimoji="1" lang="ja-JP" altLang="en-US" sz="900" b="0" baseline="0" dirty="0">
                          <a:latin typeface="Arial" panose="020B0604020202020204" pitchFamily="34" charset="0"/>
                          <a:ea typeface="メイリオ" panose="020B0604030504040204" pitchFamily="50" charset="-128"/>
                        </a:rPr>
                        <a:t>の社会実装に向けた日本の自動車業界の取り組みを紹介する。日本自動車工業会では自動運転部会を中心に、国際基準策定への関与、自動運転部会による安全評価手法の整備、主要メーカーの実証事例の共有、政府との連携による制度整備支援など、多面的なアプローチを通じて、自動運転の安全かつ円滑な実現を目指す活動を推進している。</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110891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406590"/>
                  </a:ext>
                </a:extLst>
              </a:tr>
              <a:tr h="24782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bg1"/>
                          </a:solidFill>
                          <a:latin typeface="Arial" panose="020B0604020202020204" pitchFamily="34" charset="0"/>
                          <a:ea typeface="メイリオ" panose="020B0604030504040204" pitchFamily="50" charset="-128"/>
                        </a:rPr>
                        <a:t>15</a:t>
                      </a:r>
                      <a:r>
                        <a:rPr kumimoji="1" lang="ja-JP" altLang="en-US" sz="1200" b="1" baseline="0" dirty="0">
                          <a:solidFill>
                            <a:schemeClr val="bg1"/>
                          </a:solidFill>
                          <a:latin typeface="Arial" panose="020B0604020202020204" pitchFamily="34" charset="0"/>
                          <a:ea typeface="メイリオ" panose="020B0604030504040204" pitchFamily="50" charset="-128"/>
                        </a:rPr>
                        <a:t>：</a:t>
                      </a:r>
                      <a:r>
                        <a:rPr kumimoji="1" lang="en-US" altLang="ja-JP" sz="1200" b="1" baseline="0" dirty="0">
                          <a:solidFill>
                            <a:schemeClr val="bg1"/>
                          </a:solidFill>
                          <a:latin typeface="Arial" panose="020B0604020202020204" pitchFamily="34" charset="0"/>
                          <a:ea typeface="メイリオ" panose="020B0604030504040204" pitchFamily="50" charset="-128"/>
                        </a:rPr>
                        <a:t>00</a:t>
                      </a:r>
                      <a:endParaRPr kumimoji="1" lang="ja-JP" altLang="en-US" sz="1200" b="1" baseline="0" dirty="0">
                        <a:solidFill>
                          <a:schemeClr val="bg1"/>
                        </a:solidFill>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200" b="1" baseline="0" dirty="0">
                          <a:solidFill>
                            <a:schemeClr val="bg1"/>
                          </a:solidFill>
                          <a:latin typeface="Arial" panose="020B0604020202020204" pitchFamily="34" charset="0"/>
                          <a:ea typeface="メイリオ" panose="020B0604030504040204" pitchFamily="50" charset="-128"/>
                        </a:rPr>
                        <a:t>休</a:t>
                      </a:r>
                      <a:r>
                        <a:rPr kumimoji="1" lang="ja-JP" altLang="en-US" sz="1200" b="1" baseline="0" dirty="0">
                          <a:latin typeface="Arial" panose="020B0604020202020204" pitchFamily="34" charset="0"/>
                          <a:ea typeface="メイリオ" panose="020B0604030504040204" pitchFamily="50" charset="-128"/>
                        </a:rPr>
                        <a:t>　</a:t>
                      </a:r>
                      <a:r>
                        <a:rPr kumimoji="1" lang="ja-JP" altLang="en-US" sz="1200" b="1" baseline="0" dirty="0">
                          <a:solidFill>
                            <a:schemeClr val="bg1"/>
                          </a:solidFill>
                          <a:latin typeface="Arial" panose="020B0604020202020204" pitchFamily="34" charset="0"/>
                          <a:ea typeface="メイリオ" panose="020B0604030504040204" pitchFamily="50" charset="-128"/>
                        </a:rPr>
                        <a:t>憩</a:t>
                      </a:r>
                      <a:r>
                        <a:rPr kumimoji="1" lang="ja-JP" altLang="en-US" sz="1200" b="0" baseline="0" dirty="0">
                          <a:solidFill>
                            <a:schemeClr val="bg1"/>
                          </a:solidFill>
                          <a:latin typeface="Arial" panose="020B0604020202020204" pitchFamily="34" charset="0"/>
                          <a:ea typeface="メイリオ" panose="020B0604030504040204" pitchFamily="50" charset="-128"/>
                        </a:rPr>
                        <a:t>（</a:t>
                      </a:r>
                      <a:r>
                        <a:rPr kumimoji="1" lang="en-US" altLang="ja-JP" sz="1200" b="0" baseline="0" dirty="0">
                          <a:solidFill>
                            <a:schemeClr val="bg1"/>
                          </a:solidFill>
                          <a:latin typeface="Arial" panose="020B0604020202020204" pitchFamily="34" charset="0"/>
                          <a:ea typeface="メイリオ" panose="020B0604030504040204" pitchFamily="50" charset="-128"/>
                        </a:rPr>
                        <a:t>15</a:t>
                      </a:r>
                      <a:r>
                        <a:rPr kumimoji="1" lang="ja-JP" altLang="en-US" sz="1200" b="0" baseline="0" dirty="0">
                          <a:solidFill>
                            <a:schemeClr val="bg1"/>
                          </a:solidFill>
                          <a:latin typeface="Arial" panose="020B0604020202020204" pitchFamily="34" charset="0"/>
                          <a:ea typeface="メイリオ" panose="020B0604030504040204" pitchFamily="50" charset="-128"/>
                        </a:rPr>
                        <a:t>分間）</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2089061787"/>
                  </a:ext>
                </a:extLst>
              </a:tr>
            </a:tbl>
          </a:graphicData>
        </a:graphic>
      </p:graphicFrame>
      <p:sp>
        <p:nvSpPr>
          <p:cNvPr id="6" name="正方形/長方形 5">
            <a:extLst>
              <a:ext uri="{FF2B5EF4-FFF2-40B4-BE49-F238E27FC236}">
                <a16:creationId xmlns:a16="http://schemas.microsoft.com/office/drawing/2014/main" id="{0582D9AB-E142-30F2-06A0-CF5DF999E7C1}"/>
              </a:ext>
            </a:extLst>
          </p:cNvPr>
          <p:cNvSpPr/>
          <p:nvPr/>
        </p:nvSpPr>
        <p:spPr>
          <a:xfrm>
            <a:off x="168748" y="187129"/>
            <a:ext cx="6572250" cy="2367385"/>
          </a:xfrm>
          <a:prstGeom prst="rect">
            <a:avLst/>
          </a:prstGeom>
          <a:noFill/>
          <a:ln w="28575">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09616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E8A61-2F8B-0233-C51F-23E02E3AE886}"/>
            </a:ext>
          </a:extLst>
        </p:cNvPr>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F9EDA53E-B3A6-A9D4-5CAE-41C746AD9C1F}"/>
              </a:ext>
            </a:extLst>
          </p:cNvPr>
          <p:cNvGraphicFramePr>
            <a:graphicFrameLocks noGrp="1"/>
          </p:cNvGraphicFramePr>
          <p:nvPr>
            <p:extLst>
              <p:ext uri="{D42A27DB-BD31-4B8C-83A1-F6EECF244321}">
                <p14:modId xmlns:p14="http://schemas.microsoft.com/office/powerpoint/2010/main" val="3252889356"/>
              </p:ext>
            </p:extLst>
          </p:nvPr>
        </p:nvGraphicFramePr>
        <p:xfrm>
          <a:off x="142875" y="327273"/>
          <a:ext cx="6572250" cy="7955280"/>
        </p:xfrm>
        <a:graphic>
          <a:graphicData uri="http://schemas.openxmlformats.org/drawingml/2006/table">
            <a:tbl>
              <a:tblPr firstRow="1" bandRow="1">
                <a:tableStyleId>{5940675A-B579-460E-94D1-54222C63F5DA}</a:tableStyleId>
              </a:tblPr>
              <a:tblGrid>
                <a:gridCol w="681128">
                  <a:extLst>
                    <a:ext uri="{9D8B030D-6E8A-4147-A177-3AD203B41FA5}">
                      <a16:colId xmlns:a16="http://schemas.microsoft.com/office/drawing/2014/main" val="536418088"/>
                    </a:ext>
                  </a:extLst>
                </a:gridCol>
                <a:gridCol w="5891122">
                  <a:extLst>
                    <a:ext uri="{9D8B030D-6E8A-4147-A177-3AD203B41FA5}">
                      <a16:colId xmlns:a16="http://schemas.microsoft.com/office/drawing/2014/main" val="3434479741"/>
                    </a:ext>
                  </a:extLst>
                </a:gridCol>
              </a:tblGrid>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15</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15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lang="ja-JP" altLang="en-US" sz="1200" b="1" dirty="0">
                          <a:latin typeface="メイリオ" panose="020B0604030504040204" pitchFamily="50" charset="-128"/>
                          <a:ea typeface="メイリオ" panose="020B0604030504040204" pitchFamily="50" charset="-128"/>
                        </a:rPr>
                        <a:t>自動運転システムのためのグローバルな規制の枠組み</a:t>
                      </a:r>
                      <a:endParaRPr kumimoji="1" lang="en-US" altLang="ja-JP" sz="1200" b="1" baseline="0" dirty="0">
                        <a:latin typeface="メイリオ" panose="020B0604030504040204" pitchFamily="50" charset="-128"/>
                        <a:ea typeface="メイリオ" panose="020B0604030504040204" pitchFamily="50" charset="-128"/>
                      </a:endParaRPr>
                    </a:p>
                    <a:p>
                      <a:r>
                        <a:rPr kumimoji="1" lang="en-US" altLang="ja-JP" sz="1200" b="1" baseline="0" dirty="0">
                          <a:latin typeface="Arial" panose="020B0604020202020204" pitchFamily="34" charset="0"/>
                          <a:ea typeface="メイリオ" panose="020B0604030504040204" pitchFamily="50" charset="-128"/>
                        </a:rPr>
                        <a:t>Richard DAMM</a:t>
                      </a:r>
                      <a:r>
                        <a:rPr kumimoji="1" lang="ja-JP" altLang="en-US" sz="1200" b="1" baseline="0" dirty="0">
                          <a:latin typeface="Arial" panose="020B0604020202020204" pitchFamily="34" charset="0"/>
                          <a:ea typeface="メイリオ" panose="020B0604030504040204" pitchFamily="50" charset="-128"/>
                        </a:rPr>
                        <a:t>　</a:t>
                      </a:r>
                      <a:r>
                        <a:rPr kumimoji="1" lang="ja-JP" altLang="en-US" sz="1050" b="0" baseline="0" dirty="0">
                          <a:latin typeface="Arial" panose="020B0604020202020204" pitchFamily="34" charset="0"/>
                          <a:ea typeface="メイリオ" panose="020B0604030504040204" pitchFamily="50" charset="-128"/>
                        </a:rPr>
                        <a:t>国連</a:t>
                      </a:r>
                      <a:r>
                        <a:rPr kumimoji="1" lang="en-US" altLang="ja-JP" sz="1050" b="0" baseline="0" dirty="0">
                          <a:latin typeface="Arial" panose="020B0604020202020204" pitchFamily="34" charset="0"/>
                          <a:ea typeface="メイリオ" panose="020B0604030504040204" pitchFamily="50" charset="-128"/>
                        </a:rPr>
                        <a:t>/ECE/WP.29/GRVA</a:t>
                      </a:r>
                      <a:r>
                        <a:rPr kumimoji="1" lang="ja-JP" altLang="en-US" sz="1050" b="0" baseline="0" dirty="0">
                          <a:latin typeface="Arial" panose="020B0604020202020204" pitchFamily="34" charset="0"/>
                          <a:ea typeface="メイリオ" panose="020B0604030504040204" pitchFamily="50" charset="-128"/>
                        </a:rPr>
                        <a:t>議長（ドイツ</a:t>
                      </a:r>
                      <a:r>
                        <a:rPr kumimoji="1" lang="en-US" altLang="ja-JP" sz="1050" b="0" baseline="0" dirty="0">
                          <a:latin typeface="Arial" panose="020B0604020202020204" pitchFamily="34" charset="0"/>
                          <a:ea typeface="メイリオ" panose="020B0604030504040204" pitchFamily="50" charset="-128"/>
                        </a:rPr>
                        <a:t>KBA</a:t>
                      </a:r>
                      <a:r>
                        <a:rPr kumimoji="1" lang="ja-JP" altLang="en-US" sz="1050" b="0" baseline="0" dirty="0">
                          <a:latin typeface="Arial" panose="020B0604020202020204" pitchFamily="34" charset="0"/>
                          <a:ea typeface="メイリオ" panose="020B0604030504040204" pitchFamily="50" charset="-128"/>
                        </a:rPr>
                        <a:t>）</a:t>
                      </a:r>
                      <a:r>
                        <a:rPr kumimoji="1" lang="ja-JP" altLang="en-US" sz="1200" b="1" baseline="0" dirty="0">
                          <a:latin typeface="Arial" panose="020B0604020202020204" pitchFamily="34" charset="0"/>
                          <a:ea typeface="メイリオ" panose="020B0604030504040204" pitchFamily="50" charset="-128"/>
                        </a:rPr>
                        <a:t>　</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8020152"/>
                  </a:ext>
                </a:extLst>
              </a:tr>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baseline="0" dirty="0">
                          <a:latin typeface="Arial" panose="020B0604020202020204" pitchFamily="34" charset="0"/>
                          <a:ea typeface="メイリオ" panose="020B0604030504040204" pitchFamily="50" charset="-128"/>
                        </a:rPr>
                        <a:t>＜講演概要＞</a:t>
                      </a:r>
                      <a:endParaRPr kumimoji="1" lang="en-US" altLang="ja-JP" sz="900" b="0" baseline="0" dirty="0">
                        <a:latin typeface="Arial" panose="020B0604020202020204" pitchFamily="34" charset="0"/>
                        <a:ea typeface="メイリオ" panose="020B0604030504040204" pitchFamily="50" charset="-128"/>
                      </a:endParaRPr>
                    </a:p>
                    <a:p>
                      <a:r>
                        <a:rPr kumimoji="1" lang="ja-JP" altLang="en-US" sz="900" b="0" baseline="0" dirty="0">
                          <a:latin typeface="Arial" panose="020B0604020202020204" pitchFamily="34" charset="0"/>
                          <a:ea typeface="メイリオ" panose="020B0604030504040204" pitchFamily="50" charset="-128"/>
                        </a:rPr>
                        <a:t>国連</a:t>
                      </a:r>
                      <a:r>
                        <a:rPr kumimoji="1" lang="en-US" altLang="ja-JP" sz="900" b="0" baseline="0" dirty="0">
                          <a:latin typeface="Arial" panose="020B0604020202020204" pitchFamily="34" charset="0"/>
                          <a:ea typeface="メイリオ" panose="020B0604030504040204" pitchFamily="50" charset="-128"/>
                        </a:rPr>
                        <a:t>WP.29</a:t>
                      </a:r>
                      <a:r>
                        <a:rPr kumimoji="1" lang="ja-JP" altLang="en-US" sz="900" b="0" baseline="0" dirty="0">
                          <a:latin typeface="Arial" panose="020B0604020202020204" pitchFamily="34" charset="0"/>
                          <a:ea typeface="メイリオ" panose="020B0604030504040204" pitchFamily="50" charset="-128"/>
                        </a:rPr>
                        <a:t>の自動運転作業部会「</a:t>
                      </a:r>
                      <a:r>
                        <a:rPr kumimoji="1" lang="en-US" altLang="ja-JP" sz="900" b="0" baseline="0" dirty="0">
                          <a:latin typeface="Arial" panose="020B0604020202020204" pitchFamily="34" charset="0"/>
                          <a:ea typeface="メイリオ" panose="020B0604030504040204" pitchFamily="50" charset="-128"/>
                        </a:rPr>
                        <a:t>GRVA</a:t>
                      </a:r>
                      <a:r>
                        <a:rPr kumimoji="1" lang="ja-JP" altLang="en-US" sz="900" b="0" baseline="0" dirty="0">
                          <a:latin typeface="Arial" panose="020B0604020202020204" pitchFamily="34" charset="0"/>
                          <a:ea typeface="メイリオ" panose="020B0604030504040204" pitchFamily="50" charset="-128"/>
                        </a:rPr>
                        <a:t>」では自動運転車、コネクテッドカーに関する国際的な基準調和に向けた調整と作業を行っている。本講演では、</a:t>
                      </a:r>
                      <a:r>
                        <a:rPr kumimoji="1" lang="en-US" altLang="ja-JP" sz="900" b="0" baseline="0" dirty="0">
                          <a:latin typeface="Arial" panose="020B0604020202020204" pitchFamily="34" charset="0"/>
                          <a:ea typeface="メイリオ" panose="020B0604030504040204" pitchFamily="50" charset="-128"/>
                        </a:rPr>
                        <a:t>WP.29</a:t>
                      </a:r>
                      <a:r>
                        <a:rPr kumimoji="1" lang="ja-JP" altLang="en-US" sz="900" b="0" baseline="0" dirty="0">
                          <a:latin typeface="Arial" panose="020B0604020202020204" pitchFamily="34" charset="0"/>
                          <a:ea typeface="メイリオ" panose="020B0604030504040204" pitchFamily="50" charset="-128"/>
                        </a:rPr>
                        <a:t>の自動運転に関する活動の作業構造の概要と、先進運転支援システム（</a:t>
                      </a:r>
                      <a:r>
                        <a:rPr kumimoji="1" lang="en-US" altLang="ja-JP" sz="900" b="0" baseline="0" dirty="0">
                          <a:latin typeface="Arial" panose="020B0604020202020204" pitchFamily="34" charset="0"/>
                          <a:ea typeface="メイリオ" panose="020B0604030504040204" pitchFamily="50" charset="-128"/>
                        </a:rPr>
                        <a:t>ADAS</a:t>
                      </a:r>
                      <a:r>
                        <a:rPr kumimoji="1" lang="ja-JP" altLang="en-US" sz="900" b="0" baseline="0" dirty="0">
                          <a:latin typeface="Arial" panose="020B0604020202020204" pitchFamily="34" charset="0"/>
                          <a:ea typeface="メイリオ" panose="020B0604030504040204" pitchFamily="50" charset="-128"/>
                        </a:rPr>
                        <a:t>）を含む自動運転システム（</a:t>
                      </a:r>
                      <a:r>
                        <a:rPr kumimoji="1" lang="en-US" altLang="ja-JP" sz="900" b="0" baseline="0" dirty="0">
                          <a:latin typeface="Arial" panose="020B0604020202020204" pitchFamily="34" charset="0"/>
                          <a:ea typeface="メイリオ" panose="020B0604030504040204" pitchFamily="50" charset="-128"/>
                        </a:rPr>
                        <a:t>ADS</a:t>
                      </a:r>
                      <a:r>
                        <a:rPr kumimoji="1" lang="ja-JP" altLang="en-US" sz="900" b="0" baseline="0" dirty="0">
                          <a:latin typeface="Arial" panose="020B0604020202020204" pitchFamily="34" charset="0"/>
                          <a:ea typeface="メイリオ" panose="020B0604030504040204" pitchFamily="50" charset="-128"/>
                        </a:rPr>
                        <a:t>）の規制枠組みに関する</a:t>
                      </a:r>
                      <a:r>
                        <a:rPr kumimoji="1" lang="en-US" altLang="ja-JP" sz="900" b="0" baseline="0" dirty="0">
                          <a:latin typeface="Arial" panose="020B0604020202020204" pitchFamily="34" charset="0"/>
                          <a:ea typeface="メイリオ" panose="020B0604030504040204" pitchFamily="50" charset="-128"/>
                        </a:rPr>
                        <a:t>GRVA</a:t>
                      </a:r>
                      <a:r>
                        <a:rPr kumimoji="1" lang="ja-JP" altLang="en-US" sz="900" b="0" baseline="0" dirty="0">
                          <a:latin typeface="Arial" panose="020B0604020202020204" pitchFamily="34" charset="0"/>
                          <a:ea typeface="メイリオ" panose="020B0604030504040204" pitchFamily="50" charset="-128"/>
                        </a:rPr>
                        <a:t>の最近の取組みを説明する。</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2356334"/>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26274998"/>
                  </a:ext>
                </a:extLst>
              </a:tr>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15</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30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baseline="0" dirty="0">
                          <a:latin typeface="Arial" panose="020B0604020202020204" pitchFamily="34" charset="0"/>
                          <a:ea typeface="メイリオ" panose="020B0604030504040204" pitchFamily="50" charset="-128"/>
                        </a:rPr>
                        <a:t>ロボットタクシー展開の考慮事項　北米でのこれまでの活動に関するカナダの視点</a:t>
                      </a:r>
                      <a:endParaRPr kumimoji="1" lang="en-US" altLang="ja-JP" sz="1200" b="1" baseline="0" dirty="0">
                        <a:latin typeface="Arial" panose="020B0604020202020204" pitchFamily="34" charset="0"/>
                        <a:ea typeface="メイリオ" panose="020B0604030504040204" pitchFamily="50" charset="-128"/>
                      </a:endParaRPr>
                    </a:p>
                    <a:p>
                      <a:r>
                        <a:rPr kumimoji="1" lang="en-US" altLang="ja-JP" sz="1200" b="1" baseline="0" dirty="0">
                          <a:latin typeface="Arial" panose="020B0604020202020204" pitchFamily="34" charset="0"/>
                          <a:ea typeface="メイリオ" panose="020B0604030504040204" pitchFamily="50" charset="-128"/>
                        </a:rPr>
                        <a:t>Ibrahima SOW</a:t>
                      </a:r>
                      <a:r>
                        <a:rPr kumimoji="1" lang="ja-JP" altLang="en-US" sz="1200" b="1" baseline="0" dirty="0">
                          <a:latin typeface="Arial" panose="020B0604020202020204" pitchFamily="34" charset="0"/>
                          <a:ea typeface="メイリオ" panose="020B0604030504040204" pitchFamily="50" charset="-128"/>
                        </a:rPr>
                        <a:t>　</a:t>
                      </a:r>
                      <a:r>
                        <a:rPr kumimoji="1" lang="ja-JP" altLang="en-US" sz="1050" b="0" baseline="0" dirty="0">
                          <a:latin typeface="Arial" panose="020B0604020202020204" pitchFamily="34" charset="0"/>
                          <a:ea typeface="メイリオ" panose="020B0604030504040204" pitchFamily="50" charset="-128"/>
                        </a:rPr>
                        <a:t>カナダ運輸省 </a:t>
                      </a:r>
                      <a:r>
                        <a:rPr kumimoji="1" lang="en-US" altLang="ja-JP" sz="1050" b="0" baseline="0" dirty="0">
                          <a:latin typeface="Arial" panose="020B0604020202020204" pitchFamily="34" charset="0"/>
                          <a:ea typeface="メイリオ" panose="020B0604030504040204" pitchFamily="50" charset="-128"/>
                        </a:rPr>
                        <a:t>Road Safety and Vehicle Regulation</a:t>
                      </a:r>
                      <a:r>
                        <a:rPr kumimoji="1" lang="ja-JP" altLang="en-US" sz="1200" b="1" baseline="0" dirty="0">
                          <a:latin typeface="Arial" panose="020B0604020202020204" pitchFamily="34" charset="0"/>
                          <a:ea typeface="メイリオ" panose="020B0604030504040204" pitchFamily="50" charset="-128"/>
                        </a:rPr>
                        <a:t>　</a:t>
                      </a:r>
                      <a:endParaRPr kumimoji="1" lang="en-US" altLang="ja-JP"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36886083"/>
                  </a:ext>
                </a:extLst>
              </a:tr>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0" baseline="0" dirty="0">
                          <a:latin typeface="Arial" panose="020B0604020202020204" pitchFamily="34" charset="0"/>
                          <a:ea typeface="メイリオ" panose="020B0604030504040204" pitchFamily="50" charset="-128"/>
                        </a:rPr>
                        <a:t>＜講演概要＞</a:t>
                      </a:r>
                      <a:endParaRPr kumimoji="1" lang="en-US" altLang="ja-JP" sz="900" b="0" baseline="0" dirty="0">
                        <a:latin typeface="Arial" panose="020B0604020202020204" pitchFamily="34" charset="0"/>
                        <a:ea typeface="メイリオ" panose="020B0604030504040204" pitchFamily="50" charset="-128"/>
                      </a:endParaRPr>
                    </a:p>
                    <a:p>
                      <a:r>
                        <a:rPr kumimoji="1" lang="ja-JP" altLang="en-US" sz="900" b="0" baseline="0" dirty="0">
                          <a:latin typeface="Arial" panose="020B0604020202020204" pitchFamily="34" charset="0"/>
                          <a:ea typeface="メイリオ" panose="020B0604030504040204" pitchFamily="50" charset="-128"/>
                        </a:rPr>
                        <a:t>本講演では北米におけるロボタクシーの導入についてカナダの規制状況に焦点を当てて概説する。自動運転システム（</a:t>
                      </a:r>
                      <a:r>
                        <a:rPr kumimoji="1" lang="en-US" altLang="ja-JP" sz="900" b="0" baseline="0" dirty="0">
                          <a:latin typeface="Arial" panose="020B0604020202020204" pitchFamily="34" charset="0"/>
                          <a:ea typeface="メイリオ" panose="020B0604030504040204" pitchFamily="50" charset="-128"/>
                        </a:rPr>
                        <a:t>ADS</a:t>
                      </a:r>
                      <a:r>
                        <a:rPr kumimoji="1" lang="ja-JP" altLang="en-US" sz="900" b="0" baseline="0" dirty="0">
                          <a:latin typeface="Arial" panose="020B0604020202020204" pitchFamily="34" charset="0"/>
                          <a:ea typeface="メイリオ" panose="020B0604030504040204" pitchFamily="50" charset="-128"/>
                        </a:rPr>
                        <a:t>）の安全でスケーラブルな導入をサポートするために、連邦、州、地方自治体レベルでの協調的なガバナンスの必要性や、規制の柔軟性、安全性の保証等の主要考慮事項について説明する。</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068320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3974889"/>
                  </a:ext>
                </a:extLst>
              </a:tr>
              <a:tr h="41666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15</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45</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baseline="0" dirty="0">
                          <a:latin typeface="Arial" panose="020B0604020202020204" pitchFamily="34" charset="0"/>
                          <a:ea typeface="メイリオ" panose="020B0604030504040204" pitchFamily="50" charset="-128"/>
                        </a:rPr>
                        <a:t>自動運転に関する欧州の規制活動の現状と今後のステップ</a:t>
                      </a:r>
                    </a:p>
                    <a:p>
                      <a:r>
                        <a:rPr kumimoji="1" lang="en-US" altLang="ja-JP" sz="1200" b="1" baseline="0" dirty="0">
                          <a:latin typeface="Arial" panose="020B0604020202020204" pitchFamily="34" charset="0"/>
                          <a:ea typeface="メイリオ" panose="020B0604030504040204" pitchFamily="50" charset="-128"/>
                        </a:rPr>
                        <a:t>Mohamed BRAHMI</a:t>
                      </a:r>
                      <a:r>
                        <a:rPr kumimoji="1" lang="ja-JP" altLang="en-US" sz="1200" b="1" baseline="0" dirty="0">
                          <a:latin typeface="Arial" panose="020B0604020202020204" pitchFamily="34" charset="0"/>
                          <a:ea typeface="メイリオ" panose="020B0604030504040204" pitchFamily="50" charset="-128"/>
                        </a:rPr>
                        <a:t>　</a:t>
                      </a:r>
                      <a:r>
                        <a:rPr kumimoji="1" lang="ja-JP" altLang="en-US" sz="1050" b="0" baseline="0" dirty="0">
                          <a:latin typeface="Arial" panose="020B0604020202020204" pitchFamily="34" charset="0"/>
                          <a:ea typeface="メイリオ" panose="020B0604030504040204" pitchFamily="50" charset="-128"/>
                        </a:rPr>
                        <a:t>欧州委員会 域内市場・産業・起業・中小企業総局（</a:t>
                      </a:r>
                      <a:r>
                        <a:rPr kumimoji="1" lang="en-US" altLang="ja-JP" sz="1050" b="0" baseline="0" dirty="0">
                          <a:latin typeface="Arial" panose="020B0604020202020204" pitchFamily="34" charset="0"/>
                          <a:ea typeface="メイリオ" panose="020B0604030504040204" pitchFamily="50" charset="-128"/>
                        </a:rPr>
                        <a:t>DG GROW</a:t>
                      </a:r>
                      <a:r>
                        <a:rPr kumimoji="1" lang="ja-JP" altLang="en-US" sz="1050" b="0" baseline="0" dirty="0">
                          <a:latin typeface="Arial" panose="020B0604020202020204" pitchFamily="34" charset="0"/>
                          <a:ea typeface="メイリオ" panose="020B0604030504040204" pitchFamily="50" charset="-128"/>
                        </a:rPr>
                        <a:t>）</a:t>
                      </a:r>
                      <a:r>
                        <a:rPr kumimoji="1" lang="ja-JP" altLang="en-US" sz="1200" b="1" baseline="0" dirty="0">
                          <a:latin typeface="Arial" panose="020B0604020202020204" pitchFamily="34" charset="0"/>
                          <a:ea typeface="メイリオ" panose="020B0604030504040204" pitchFamily="50" charset="-128"/>
                        </a:rPr>
                        <a:t>　</a:t>
                      </a:r>
                      <a:endParaRPr kumimoji="1" lang="en-US" altLang="ja-JP"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069217"/>
                  </a:ext>
                </a:extLst>
              </a:tr>
              <a:tr h="206521">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900" baseline="0" dirty="0">
                          <a:latin typeface="Arial" panose="020B0604020202020204" pitchFamily="34" charset="0"/>
                          <a:ea typeface="メイリオ" panose="020B0604030504040204" pitchFamily="50" charset="-128"/>
                        </a:rPr>
                        <a:t>＜講演概要＞</a:t>
                      </a:r>
                      <a:endParaRPr kumimoji="1" lang="en-US" altLang="ja-JP" sz="900" baseline="0" dirty="0">
                        <a:latin typeface="Arial" panose="020B0604020202020204" pitchFamily="34" charset="0"/>
                        <a:ea typeface="メイリオ" panose="020B0604030504040204" pitchFamily="50" charset="-128"/>
                      </a:endParaRPr>
                    </a:p>
                    <a:p>
                      <a:r>
                        <a:rPr kumimoji="1" lang="ja-JP" altLang="en-US" sz="900" baseline="0" dirty="0">
                          <a:latin typeface="Arial" panose="020B0604020202020204" pitchFamily="34" charset="0"/>
                          <a:ea typeface="メイリオ" panose="020B0604030504040204" pitchFamily="50" charset="-128"/>
                        </a:rPr>
                        <a:t>本講演では、自動運転自動に関する</a:t>
                      </a:r>
                      <a:r>
                        <a:rPr kumimoji="1" lang="en-US" altLang="ja-JP" sz="900" baseline="0" dirty="0">
                          <a:latin typeface="Arial" panose="020B0604020202020204" pitchFamily="34" charset="0"/>
                          <a:ea typeface="メイリオ" panose="020B0604030504040204" pitchFamily="50" charset="-128"/>
                        </a:rPr>
                        <a:t>EU</a:t>
                      </a:r>
                      <a:r>
                        <a:rPr kumimoji="1" lang="ja-JP" altLang="en-US" sz="900" baseline="0" dirty="0">
                          <a:latin typeface="Arial" panose="020B0604020202020204" pitchFamily="34" charset="0"/>
                          <a:ea typeface="メイリオ" panose="020B0604030504040204" pitchFamily="50" charset="-128"/>
                        </a:rPr>
                        <a:t>の規制活動の現状と今後のステップの概要を説明する。自動運転システム（</a:t>
                      </a:r>
                      <a:r>
                        <a:rPr kumimoji="1" lang="en-US" altLang="ja-JP" sz="900" baseline="0" dirty="0">
                          <a:latin typeface="Arial" panose="020B0604020202020204" pitchFamily="34" charset="0"/>
                          <a:ea typeface="メイリオ" panose="020B0604030504040204" pitchFamily="50" charset="-128"/>
                        </a:rPr>
                        <a:t>ADS</a:t>
                      </a:r>
                      <a:r>
                        <a:rPr kumimoji="1" lang="ja-JP" altLang="en-US" sz="900" baseline="0" dirty="0">
                          <a:latin typeface="Arial" panose="020B0604020202020204" pitchFamily="34" charset="0"/>
                          <a:ea typeface="メイリオ" panose="020B0604030504040204" pitchFamily="50" charset="-128"/>
                        </a:rPr>
                        <a:t>）のさまざまなレベルに対応する</a:t>
                      </a:r>
                      <a:r>
                        <a:rPr kumimoji="1" lang="en-US" altLang="ja-JP" sz="900" baseline="0" dirty="0">
                          <a:latin typeface="Arial" panose="020B0604020202020204" pitchFamily="34" charset="0"/>
                          <a:ea typeface="メイリオ" panose="020B0604030504040204" pitchFamily="50" charset="-128"/>
                        </a:rPr>
                        <a:t>EU</a:t>
                      </a:r>
                      <a:r>
                        <a:rPr kumimoji="1" lang="ja-JP" altLang="en-US" sz="900" baseline="0" dirty="0">
                          <a:latin typeface="Arial" panose="020B0604020202020204" pitchFamily="34" charset="0"/>
                          <a:ea typeface="メイリオ" panose="020B0604030504040204" pitchFamily="50" charset="-128"/>
                        </a:rPr>
                        <a:t>型式認証制度の枠組み、国境を越えた複数の</a:t>
                      </a:r>
                      <a:r>
                        <a:rPr kumimoji="1" lang="en-US" altLang="ja-JP" sz="900" baseline="0" dirty="0">
                          <a:latin typeface="Arial" panose="020B0604020202020204" pitchFamily="34" charset="0"/>
                          <a:ea typeface="メイリオ" panose="020B0604030504040204" pitchFamily="50" charset="-128"/>
                        </a:rPr>
                        <a:t>EU</a:t>
                      </a:r>
                      <a:r>
                        <a:rPr kumimoji="1" lang="ja-JP" altLang="en-US" sz="900" baseline="0" dirty="0">
                          <a:latin typeface="Arial" panose="020B0604020202020204" pitchFamily="34" charset="0"/>
                          <a:ea typeface="メイリオ" panose="020B0604030504040204" pitchFamily="50" charset="-128"/>
                        </a:rPr>
                        <a:t>加盟国による</a:t>
                      </a:r>
                      <a:r>
                        <a:rPr kumimoji="1" lang="en-US" altLang="ja-JP" sz="900" baseline="0" dirty="0">
                          <a:latin typeface="Arial" panose="020B0604020202020204" pitchFamily="34" charset="0"/>
                          <a:ea typeface="メイリオ" panose="020B0604030504040204" pitchFamily="50" charset="-128"/>
                        </a:rPr>
                        <a:t>ADS</a:t>
                      </a:r>
                      <a:r>
                        <a:rPr kumimoji="1" lang="ja-JP" altLang="en-US" sz="900" baseline="0" dirty="0">
                          <a:latin typeface="Arial" panose="020B0604020202020204" pitchFamily="34" charset="0"/>
                          <a:ea typeface="メイリオ" panose="020B0604030504040204" pitchFamily="50" charset="-128"/>
                        </a:rPr>
                        <a:t>展開のロードマップ、</a:t>
                      </a:r>
                      <a:r>
                        <a:rPr kumimoji="1" lang="en-US" altLang="ja-JP" sz="900" baseline="0" dirty="0">
                          <a:latin typeface="Arial" panose="020B0604020202020204" pitchFamily="34" charset="0"/>
                          <a:ea typeface="メイリオ" panose="020B0604030504040204" pitchFamily="50" charset="-128"/>
                        </a:rPr>
                        <a:t>2026</a:t>
                      </a:r>
                      <a:r>
                        <a:rPr kumimoji="1" lang="ja-JP" altLang="en-US" sz="900" baseline="0" dirty="0">
                          <a:latin typeface="Arial" panose="020B0604020202020204" pitchFamily="34" charset="0"/>
                          <a:ea typeface="メイリオ" panose="020B0604030504040204" pitchFamily="50" charset="-128"/>
                        </a:rPr>
                        <a:t>年までの大規模な</a:t>
                      </a:r>
                      <a:r>
                        <a:rPr kumimoji="1" lang="en-US" altLang="ja-JP" sz="900" baseline="0" dirty="0">
                          <a:latin typeface="Arial" panose="020B0604020202020204" pitchFamily="34" charset="0"/>
                          <a:ea typeface="メイリオ" panose="020B0604030504040204" pitchFamily="50" charset="-128"/>
                        </a:rPr>
                        <a:t>ADS</a:t>
                      </a:r>
                      <a:r>
                        <a:rPr kumimoji="1" lang="ja-JP" altLang="en-US" sz="900" baseline="0" dirty="0">
                          <a:latin typeface="Arial" panose="020B0604020202020204" pitchFamily="34" charset="0"/>
                          <a:ea typeface="メイリオ" panose="020B0604030504040204" pitchFamily="50" charset="-128"/>
                        </a:rPr>
                        <a:t>承認計画について取り上げる。</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5659448"/>
                  </a:ext>
                </a:extLst>
              </a:tr>
              <a:tr h="206521">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8366498"/>
                  </a:ext>
                </a:extLst>
              </a:tr>
              <a:tr h="41304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16</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00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baseline="0" dirty="0">
                          <a:latin typeface="Arial" panose="020B0604020202020204" pitchFamily="34" charset="0"/>
                          <a:ea typeface="メイリオ" panose="020B0604030504040204" pitchFamily="50" charset="-128"/>
                        </a:rPr>
                        <a:t>中国におけるインテリジェント・コネクテッド車両の標準システムの構築と開発</a:t>
                      </a:r>
                      <a:endParaRPr kumimoji="1" lang="en-US" altLang="ja-JP" sz="1200" b="1" baseline="0" dirty="0">
                        <a:latin typeface="Arial" panose="020B0604020202020204" pitchFamily="34" charset="0"/>
                        <a:ea typeface="メイリオ" panose="020B0604030504040204" pitchFamily="50" charset="-128"/>
                      </a:endParaRPr>
                    </a:p>
                    <a:p>
                      <a:r>
                        <a:rPr kumimoji="1" lang="en-US" altLang="ja-JP" sz="1200" b="1" baseline="0" dirty="0">
                          <a:latin typeface="Arial" panose="020B0604020202020204" pitchFamily="34" charset="0"/>
                          <a:ea typeface="メイリオ" panose="020B0604030504040204" pitchFamily="50" charset="-128"/>
                        </a:rPr>
                        <a:t>Chen </a:t>
                      </a:r>
                      <a:r>
                        <a:rPr kumimoji="1" lang="en-US" altLang="ja-JP" sz="1200" b="1" baseline="0" dirty="0" err="1">
                          <a:latin typeface="Arial" panose="020B0604020202020204" pitchFamily="34" charset="0"/>
                          <a:ea typeface="メイリオ" panose="020B0604030504040204" pitchFamily="50" charset="-128"/>
                        </a:rPr>
                        <a:t>CHEN</a:t>
                      </a:r>
                      <a:r>
                        <a:rPr kumimoji="1" lang="ja-JP" altLang="en-US" sz="1200" b="1" baseline="0" dirty="0">
                          <a:latin typeface="Arial" panose="020B0604020202020204" pitchFamily="34" charset="0"/>
                          <a:ea typeface="メイリオ" panose="020B0604030504040204" pitchFamily="50" charset="-128"/>
                        </a:rPr>
                        <a:t>　</a:t>
                      </a:r>
                      <a:r>
                        <a:rPr kumimoji="1" lang="ja-JP" altLang="en-US" sz="1050" b="0" baseline="0" dirty="0">
                          <a:latin typeface="Arial" panose="020B0604020202020204" pitchFamily="34" charset="0"/>
                          <a:ea typeface="メイリオ" panose="020B0604030504040204" pitchFamily="50" charset="-128"/>
                        </a:rPr>
                        <a:t>中国自動車技術研究センター（</a:t>
                      </a:r>
                      <a:r>
                        <a:rPr kumimoji="1" lang="en-US" altLang="ja-JP" sz="1050" b="0" baseline="0" dirty="0">
                          <a:latin typeface="Arial" panose="020B0604020202020204" pitchFamily="34" charset="0"/>
                          <a:ea typeface="メイリオ" panose="020B0604030504040204" pitchFamily="50" charset="-128"/>
                        </a:rPr>
                        <a:t>CATARC</a:t>
                      </a:r>
                      <a:r>
                        <a:rPr kumimoji="1" lang="ja-JP" altLang="en-US" sz="1050" b="0" baseline="0" dirty="0">
                          <a:latin typeface="Arial" panose="020B0604020202020204" pitchFamily="34" charset="0"/>
                          <a:ea typeface="メイリオ" panose="020B0604030504040204" pitchFamily="50" charset="-128"/>
                        </a:rPr>
                        <a:t>）</a:t>
                      </a:r>
                      <a:r>
                        <a:rPr kumimoji="1" lang="ja-JP" altLang="en-US" sz="1050" b="1" baseline="0" dirty="0">
                          <a:latin typeface="Arial" panose="020B0604020202020204" pitchFamily="34" charset="0"/>
                          <a:ea typeface="メイリオ" panose="020B0604030504040204" pitchFamily="50" charset="-128"/>
                        </a:rPr>
                        <a:t> </a:t>
                      </a:r>
                      <a:r>
                        <a:rPr kumimoji="1" lang="en-US" altLang="ja-JP" sz="1050" b="0" baseline="0" dirty="0">
                          <a:latin typeface="Arial" panose="020B0604020202020204" pitchFamily="34" charset="0"/>
                          <a:ea typeface="メイリオ" panose="020B0604030504040204" pitchFamily="50" charset="-128"/>
                        </a:rPr>
                        <a:t>, Technical Manager</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55584055"/>
                  </a:ext>
                </a:extLst>
              </a:tr>
              <a:tr h="578257">
                <a:tc>
                  <a:txBody>
                    <a:bodyPr/>
                    <a:lstStyle/>
                    <a:p>
                      <a:pPr algn="l"/>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900" baseline="0" dirty="0">
                          <a:latin typeface="Arial" panose="020B0604020202020204" pitchFamily="34" charset="0"/>
                          <a:ea typeface="メイリオ" panose="020B0604030504040204" pitchFamily="50" charset="-128"/>
                        </a:rPr>
                        <a:t>＜講演概要＞</a:t>
                      </a:r>
                      <a:endParaRPr kumimoji="1" lang="en-US" altLang="ja-JP" sz="900" baseline="0" dirty="0">
                        <a:latin typeface="Arial" panose="020B0604020202020204" pitchFamily="34" charset="0"/>
                        <a:ea typeface="メイリオ" panose="020B0604030504040204" pitchFamily="50" charset="-128"/>
                      </a:endParaRPr>
                    </a:p>
                    <a:p>
                      <a:pPr algn="l"/>
                      <a:r>
                        <a:rPr kumimoji="1" lang="ja-JP" altLang="en-US" sz="900" baseline="0" dirty="0">
                          <a:latin typeface="Arial" panose="020B0604020202020204" pitchFamily="34" charset="0"/>
                          <a:ea typeface="メイリオ" panose="020B0604030504040204" pitchFamily="50" charset="-128"/>
                        </a:rPr>
                        <a:t>本講演では中国のインテリジェント・コネクテッド・ビークル（</a:t>
                      </a:r>
                      <a:r>
                        <a:rPr kumimoji="1" lang="en-US" altLang="ja-JP" sz="900" baseline="0" dirty="0">
                          <a:latin typeface="Arial" panose="020B0604020202020204" pitchFamily="34" charset="0"/>
                          <a:ea typeface="メイリオ" panose="020B0604030504040204" pitchFamily="50" charset="-128"/>
                        </a:rPr>
                        <a:t>ICV</a:t>
                      </a:r>
                      <a:r>
                        <a:rPr kumimoji="1" lang="ja-JP" altLang="en-US" sz="900" baseline="0" dirty="0">
                          <a:latin typeface="Arial" panose="020B0604020202020204" pitchFamily="34" charset="0"/>
                          <a:ea typeface="メイリオ" panose="020B0604030504040204" pitchFamily="50" charset="-128"/>
                        </a:rPr>
                        <a:t>）標準システムの開発について紹介する。新たに発行した</a:t>
                      </a:r>
                      <a:r>
                        <a:rPr kumimoji="1" lang="en-US" altLang="ja-JP" sz="900" baseline="0" dirty="0">
                          <a:latin typeface="Arial" panose="020B0604020202020204" pitchFamily="34" charset="0"/>
                          <a:ea typeface="メイリオ" panose="020B0604030504040204" pitchFamily="50" charset="-128"/>
                        </a:rPr>
                        <a:t>2023</a:t>
                      </a:r>
                      <a:r>
                        <a:rPr kumimoji="1" lang="ja-JP" altLang="en-US" sz="900" baseline="0" dirty="0">
                          <a:latin typeface="Arial" panose="020B0604020202020204" pitchFamily="34" charset="0"/>
                          <a:ea typeface="メイリオ" panose="020B0604030504040204" pitchFamily="50" charset="-128"/>
                        </a:rPr>
                        <a:t>年版では、高度な自動化と業界の横断的な統合をサポートする包括的な技術のフレームワークを採用。</a:t>
                      </a:r>
                      <a:r>
                        <a:rPr kumimoji="1" lang="en-US" altLang="ja-JP" sz="900" baseline="0" dirty="0">
                          <a:latin typeface="Arial" panose="020B0604020202020204" pitchFamily="34" charset="0"/>
                          <a:ea typeface="メイリオ" panose="020B0604030504040204" pitchFamily="50" charset="-128"/>
                        </a:rPr>
                        <a:t>2030</a:t>
                      </a:r>
                      <a:r>
                        <a:rPr kumimoji="1" lang="ja-JP" altLang="en-US" sz="900" baseline="0" dirty="0">
                          <a:latin typeface="Arial" panose="020B0604020202020204" pitchFamily="34" charset="0"/>
                          <a:ea typeface="メイリオ" panose="020B0604030504040204" pitchFamily="50" charset="-128"/>
                        </a:rPr>
                        <a:t>年までに統一的で適応性のある標準システムの確立を目指し</a:t>
                      </a:r>
                      <a:r>
                        <a:rPr kumimoji="1" lang="en-US" altLang="ja-JP" sz="900" baseline="0" dirty="0">
                          <a:latin typeface="Arial" panose="020B0604020202020204" pitchFamily="34" charset="0"/>
                          <a:ea typeface="メイリオ" panose="020B0604030504040204" pitchFamily="50" charset="-128"/>
                        </a:rPr>
                        <a:t>140</a:t>
                      </a:r>
                      <a:r>
                        <a:rPr kumimoji="1" lang="ja-JP" altLang="en-US" sz="900" baseline="0" dirty="0">
                          <a:latin typeface="Arial" panose="020B0604020202020204" pitchFamily="34" charset="0"/>
                          <a:ea typeface="メイリオ" panose="020B0604030504040204" pitchFamily="50" charset="-128"/>
                        </a:rPr>
                        <a:t>以上の標準を計画している。</a:t>
                      </a:r>
                      <a:endParaRPr kumimoji="1" lang="en-US" altLang="ja-JP"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9023478"/>
                  </a:ext>
                </a:extLst>
              </a:tr>
              <a:tr h="2065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406590"/>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solidFill>
                            <a:schemeClr val="bg1"/>
                          </a:solidFill>
                          <a:latin typeface="Arial" panose="020B0604020202020204" pitchFamily="34" charset="0"/>
                          <a:ea typeface="メイリオ" panose="020B0604030504040204" pitchFamily="50" charset="-128"/>
                        </a:rPr>
                        <a:t>16</a:t>
                      </a:r>
                      <a:r>
                        <a:rPr kumimoji="1" lang="ja-JP" altLang="en-US" sz="1200" b="1" baseline="0" dirty="0">
                          <a:solidFill>
                            <a:schemeClr val="bg1"/>
                          </a:solidFill>
                          <a:latin typeface="Arial" panose="020B0604020202020204" pitchFamily="34" charset="0"/>
                          <a:ea typeface="メイリオ" panose="020B0604030504040204" pitchFamily="50" charset="-128"/>
                        </a:rPr>
                        <a:t>：</a:t>
                      </a:r>
                      <a:r>
                        <a:rPr kumimoji="1" lang="en-US" altLang="ja-JP" sz="1200" b="1" baseline="0" dirty="0">
                          <a:solidFill>
                            <a:schemeClr val="bg1"/>
                          </a:solidFill>
                          <a:latin typeface="Arial" panose="020B0604020202020204" pitchFamily="34" charset="0"/>
                          <a:ea typeface="メイリオ" panose="020B0604030504040204" pitchFamily="50" charset="-128"/>
                        </a:rPr>
                        <a:t>15</a:t>
                      </a:r>
                      <a:endParaRPr kumimoji="1" lang="ja-JP" altLang="en-US" sz="1200" b="1" baseline="0" dirty="0">
                        <a:solidFill>
                          <a:schemeClr val="bg1"/>
                        </a:solidFill>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200" b="1" baseline="0" dirty="0">
                          <a:solidFill>
                            <a:schemeClr val="bg1"/>
                          </a:solidFill>
                          <a:latin typeface="Arial" panose="020B0604020202020204" pitchFamily="34" charset="0"/>
                          <a:ea typeface="メイリオ" panose="020B0604030504040204" pitchFamily="50" charset="-128"/>
                        </a:rPr>
                        <a:t>休</a:t>
                      </a:r>
                      <a:r>
                        <a:rPr kumimoji="1" lang="ja-JP" altLang="en-US" sz="1200" b="1" baseline="0" dirty="0">
                          <a:latin typeface="Arial" panose="020B0604020202020204" pitchFamily="34" charset="0"/>
                          <a:ea typeface="メイリオ" panose="020B0604030504040204" pitchFamily="50" charset="-128"/>
                        </a:rPr>
                        <a:t>　</a:t>
                      </a:r>
                      <a:r>
                        <a:rPr kumimoji="1" lang="ja-JP" altLang="en-US" sz="1200" b="1" baseline="0" dirty="0">
                          <a:solidFill>
                            <a:schemeClr val="bg1"/>
                          </a:solidFill>
                          <a:latin typeface="Arial" panose="020B0604020202020204" pitchFamily="34" charset="0"/>
                          <a:ea typeface="メイリオ" panose="020B0604030504040204" pitchFamily="50" charset="-128"/>
                        </a:rPr>
                        <a:t>憩</a:t>
                      </a:r>
                      <a:r>
                        <a:rPr kumimoji="1" lang="ja-JP" altLang="en-US" sz="1200" b="0" baseline="0" dirty="0">
                          <a:solidFill>
                            <a:schemeClr val="bg1"/>
                          </a:solidFill>
                          <a:latin typeface="Arial" panose="020B0604020202020204" pitchFamily="34" charset="0"/>
                          <a:ea typeface="メイリオ" panose="020B0604030504040204" pitchFamily="50" charset="-128"/>
                        </a:rPr>
                        <a:t>（</a:t>
                      </a:r>
                      <a:r>
                        <a:rPr kumimoji="1" lang="en-US" altLang="ja-JP" sz="1200" b="0" baseline="0" dirty="0">
                          <a:solidFill>
                            <a:schemeClr val="bg1"/>
                          </a:solidFill>
                          <a:latin typeface="Arial" panose="020B0604020202020204" pitchFamily="34" charset="0"/>
                          <a:ea typeface="メイリオ" panose="020B0604030504040204" pitchFamily="50" charset="-128"/>
                        </a:rPr>
                        <a:t>15</a:t>
                      </a:r>
                      <a:r>
                        <a:rPr kumimoji="1" lang="ja-JP" altLang="en-US" sz="1200" b="0" baseline="0" dirty="0">
                          <a:solidFill>
                            <a:schemeClr val="bg1"/>
                          </a:solidFill>
                          <a:latin typeface="Arial" panose="020B0604020202020204" pitchFamily="34" charset="0"/>
                          <a:ea typeface="メイリオ" panose="020B0604030504040204" pitchFamily="50" charset="-128"/>
                        </a:rPr>
                        <a:t>分間）</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2089061787"/>
                  </a:ext>
                </a:extLst>
              </a:tr>
              <a:tr h="22225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5043632"/>
                  </a:ext>
                </a:extLst>
              </a:tr>
              <a:tr h="12571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16</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30</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r>
                        <a:rPr lang="ja-JP" altLang="en-US" sz="1200" b="1" dirty="0">
                          <a:latin typeface="メイリオ" panose="020B0604030504040204" pitchFamily="50" charset="-128"/>
                          <a:ea typeface="メイリオ" panose="020B0604030504040204" pitchFamily="50" charset="-128"/>
                        </a:rPr>
                        <a:t>パネルディスカッション（</a:t>
                      </a:r>
                      <a:r>
                        <a:rPr lang="en-US" altLang="ja-JP" sz="1200" b="1" dirty="0">
                          <a:latin typeface="メイリオ" panose="020B0604030504040204" pitchFamily="50" charset="-128"/>
                          <a:ea typeface="メイリオ" panose="020B0604030504040204" pitchFamily="50" charset="-128"/>
                        </a:rPr>
                        <a:t>Q</a:t>
                      </a:r>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A</a:t>
                      </a:r>
                      <a:r>
                        <a:rPr lang="ja-JP" altLang="en-US" sz="1200" b="1" dirty="0">
                          <a:latin typeface="メイリオ" panose="020B0604030504040204" pitchFamily="50" charset="-128"/>
                          <a:ea typeface="メイリオ" panose="020B0604030504040204" pitchFamily="50" charset="-128"/>
                        </a:rPr>
                        <a:t>セッション）</a:t>
                      </a:r>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43179857"/>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62020"/>
                  </a:ext>
                </a:extLst>
              </a:tr>
              <a:tr h="413041">
                <a:tc>
                  <a:txBody>
                    <a:bodyPr/>
                    <a:lstStyle/>
                    <a:p>
                      <a:pPr algn="l"/>
                      <a:r>
                        <a:rPr kumimoji="1" lang="en-US" altLang="ja-JP" sz="1200" b="1" u="none" baseline="0" dirty="0">
                          <a:latin typeface="Arial" panose="020B0604020202020204" pitchFamily="34" charset="0"/>
                          <a:ea typeface="メイリオ" panose="020B0604030504040204" pitchFamily="50" charset="-128"/>
                        </a:rPr>
                        <a:t>17</a:t>
                      </a:r>
                      <a:r>
                        <a:rPr kumimoji="1" lang="ja-JP" altLang="en-US" sz="1200" b="1" u="none" baseline="0" dirty="0">
                          <a:latin typeface="Arial" panose="020B0604020202020204" pitchFamily="34" charset="0"/>
                          <a:ea typeface="メイリオ" panose="020B0604030504040204" pitchFamily="50" charset="-128"/>
                        </a:rPr>
                        <a:t>：</a:t>
                      </a:r>
                      <a:r>
                        <a:rPr kumimoji="1" lang="en-US" altLang="ja-JP" sz="1200" b="1" u="none" baseline="0" dirty="0">
                          <a:latin typeface="Arial" panose="020B0604020202020204" pitchFamily="34" charset="0"/>
                          <a:ea typeface="メイリオ" panose="020B0604030504040204" pitchFamily="50" charset="-128"/>
                        </a:rPr>
                        <a:t>00</a:t>
                      </a:r>
                      <a:endParaRPr kumimoji="1" lang="ja-JP" altLang="en-US" sz="1200" b="1" u="none"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tc>
                  <a:txBody>
                    <a:bodyPr/>
                    <a:lstStyle/>
                    <a:p>
                      <a:pPr marL="985838" indent="-985838"/>
                      <a:r>
                        <a:rPr kumimoji="1" lang="ja-JP" altLang="en-US" sz="1200" b="1" u="none" dirty="0">
                          <a:latin typeface="Arial" panose="020B0604020202020204" pitchFamily="34" charset="0"/>
                          <a:ea typeface="メイリオ" panose="020B0604030504040204" pitchFamily="50" charset="-128"/>
                        </a:rPr>
                        <a:t>閉会挨拶</a:t>
                      </a:r>
                      <a:endParaRPr kumimoji="1" lang="en-US" altLang="ja-JP" sz="1200" b="1" u="none" dirty="0">
                        <a:latin typeface="Arial" panose="020B0604020202020204" pitchFamily="34" charset="0"/>
                        <a:ea typeface="メイリオ" panose="020B0604030504040204" pitchFamily="50" charset="-128"/>
                      </a:endParaRPr>
                    </a:p>
                    <a:p>
                      <a:pPr marL="985838" indent="-985838"/>
                      <a:r>
                        <a:rPr kumimoji="1" lang="ja-JP" altLang="en-US" sz="1200" b="1" dirty="0">
                          <a:latin typeface="Arial" panose="020B0604020202020204" pitchFamily="34" charset="0"/>
                          <a:ea typeface="メイリオ" panose="020B0604030504040204" pitchFamily="50" charset="-128"/>
                        </a:rPr>
                        <a:t>河合 英直　</a:t>
                      </a:r>
                      <a:r>
                        <a:rPr kumimoji="1" lang="ja-JP" altLang="en-US" sz="1050" b="0" dirty="0">
                          <a:latin typeface="Arial" panose="020B0604020202020204" pitchFamily="34" charset="0"/>
                          <a:ea typeface="メイリオ" panose="020B0604030504040204" pitchFamily="50" charset="-128"/>
                        </a:rPr>
                        <a:t>自動車イノベーション技術基準化研究所 所長　</a:t>
                      </a:r>
                      <a:endParaRPr kumimoji="1" lang="ja-JP" altLang="en-US" sz="1200" b="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6301497"/>
                  </a:ext>
                </a:extLst>
              </a:tr>
              <a:tr h="12391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9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solidFill>
                        <a:schemeClr val="tx1"/>
                      </a:solid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3307734"/>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17</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15</a:t>
                      </a: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200" b="1" baseline="0" dirty="0">
                          <a:latin typeface="Arial" panose="020B0604020202020204" pitchFamily="34" charset="0"/>
                          <a:ea typeface="メイリオ" panose="020B0604030504040204" pitchFamily="50" charset="-128"/>
                        </a:rPr>
                        <a:t>交流会  </a:t>
                      </a:r>
                      <a:r>
                        <a:rPr kumimoji="1" lang="ja-JP" altLang="en-US" sz="1050" b="0" baseline="0" dirty="0">
                          <a:latin typeface="Arial" panose="020B0604020202020204" pitchFamily="34" charset="0"/>
                          <a:ea typeface="メイリオ" panose="020B0604030504040204" pitchFamily="50" charset="-128"/>
                        </a:rPr>
                        <a:t>（ホワイエにて開催）</a:t>
                      </a:r>
                      <a:r>
                        <a:rPr kumimoji="1" lang="en-US" altLang="ja-JP" sz="1050" b="0" baseline="0" dirty="0">
                          <a:latin typeface="Arial" panose="020B0604020202020204" pitchFamily="34" charset="0"/>
                          <a:ea typeface="メイリオ" panose="020B0604030504040204" pitchFamily="50" charset="-128"/>
                        </a:rPr>
                        <a:t>※</a:t>
                      </a:r>
                      <a:r>
                        <a:rPr kumimoji="1" lang="ja-JP" altLang="en-US" sz="1050" b="0" baseline="0" dirty="0">
                          <a:latin typeface="Arial" panose="020B0604020202020204" pitchFamily="34" charset="0"/>
                          <a:ea typeface="メイリオ" panose="020B0604030504040204" pitchFamily="50" charset="-128"/>
                        </a:rPr>
                        <a:t>参加希望者のみ</a:t>
                      </a:r>
                      <a:endParaRPr kumimoji="1" lang="en-US" altLang="ja-JP" sz="105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147853"/>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b="1" baseline="0" dirty="0">
                        <a:latin typeface="Arial" panose="020B0604020202020204" pitchFamily="34" charset="0"/>
                        <a:ea typeface="メイリオ" panose="020B0604030504040204" pitchFamily="50" charset="-128"/>
                      </a:endParaRPr>
                    </a:p>
                  </a:txBody>
                  <a:tcPr anchor="ct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tc>
                  <a:txBody>
                    <a:bodyPr/>
                    <a:lstStyle/>
                    <a:p>
                      <a:pPr algn="l"/>
                      <a:endParaRPr kumimoji="1" lang="ja-JP" altLang="en-US" sz="900" b="0"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118729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1" baseline="0" dirty="0">
                          <a:latin typeface="Arial" panose="020B0604020202020204" pitchFamily="34" charset="0"/>
                          <a:ea typeface="メイリオ" panose="020B0604030504040204" pitchFamily="50" charset="-128"/>
                        </a:rPr>
                        <a:t>18</a:t>
                      </a:r>
                      <a:r>
                        <a:rPr kumimoji="1" lang="ja-JP" altLang="en-US" sz="1200" b="1" baseline="0" dirty="0">
                          <a:latin typeface="Arial" panose="020B0604020202020204" pitchFamily="34" charset="0"/>
                          <a:ea typeface="メイリオ" panose="020B0604030504040204" pitchFamily="50" charset="-128"/>
                        </a:rPr>
                        <a:t>：</a:t>
                      </a:r>
                      <a:r>
                        <a:rPr kumimoji="1" lang="en-US" altLang="ja-JP" sz="1200" b="1" baseline="0" dirty="0">
                          <a:latin typeface="Arial" panose="020B0604020202020204" pitchFamily="34" charset="0"/>
                          <a:ea typeface="メイリオ" panose="020B0604030504040204" pitchFamily="50" charset="-128"/>
                        </a:rPr>
                        <a:t>15</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baseline="0" dirty="0">
                          <a:latin typeface="Arial" panose="020B0604020202020204" pitchFamily="34" charset="0"/>
                          <a:ea typeface="メイリオ" panose="020B0604030504040204" pitchFamily="50" charset="-128"/>
                        </a:rPr>
                        <a:t>終了</a:t>
                      </a:r>
                      <a:endParaRPr lang="ja-JP" altLang="en-US" sz="1200" dirty="0"/>
                    </a:p>
                    <a:p>
                      <a:pPr algn="l"/>
                      <a:endParaRPr kumimoji="1" lang="ja-JP" altLang="en-US" sz="1200" b="1" baseline="0" dirty="0">
                        <a:latin typeface="Arial" panose="020B0604020202020204" pitchFamily="34" charset="0"/>
                        <a:ea typeface="メイリオ" panose="020B0604030504040204" pitchFamily="50" charset="-128"/>
                      </a:endParaRP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ashDot"/>
                      <a:round/>
                      <a:headEnd type="none" w="med" len="med"/>
                      <a:tailEnd type="none" w="med" len="med"/>
                    </a:lnT>
                    <a:lnB w="12700" cap="flat" cmpd="sng" algn="ctr">
                      <a:noFill/>
                      <a:prstDash val="sysDash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8080887"/>
                  </a:ext>
                </a:extLst>
              </a:tr>
            </a:tbl>
          </a:graphicData>
        </a:graphic>
      </p:graphicFrame>
    </p:spTree>
    <p:extLst>
      <p:ext uri="{BB962C8B-B14F-4D97-AF65-F5344CB8AC3E}">
        <p14:creationId xmlns:p14="http://schemas.microsoft.com/office/powerpoint/2010/main" val="2045668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5B958AC-7F1B-9C3C-CF85-E3AE475F823D}"/>
              </a:ext>
            </a:extLst>
          </p:cNvPr>
          <p:cNvSpPr>
            <a:spLocks noGrp="1"/>
          </p:cNvSpPr>
          <p:nvPr>
            <p:ph type="title"/>
          </p:nvPr>
        </p:nvSpPr>
        <p:spPr>
          <a:xfrm>
            <a:off x="188999" y="391805"/>
            <a:ext cx="6480000" cy="310795"/>
          </a:xfrm>
        </p:spPr>
        <p:txBody>
          <a:bodyPr>
            <a:noAutofit/>
          </a:bodyPr>
          <a:lstStyle/>
          <a:p>
            <a:r>
              <a:rPr lang="ja-JP" altLang="en-US" sz="2000" dirty="0">
                <a:latin typeface="メイリオ" panose="020B0604030504040204" pitchFamily="50" charset="-128"/>
                <a:ea typeface="メイリオ" panose="020B0604030504040204" pitchFamily="50" charset="-128"/>
              </a:rPr>
              <a:t>講演者ご紹介</a:t>
            </a:r>
          </a:p>
        </p:txBody>
      </p:sp>
      <p:graphicFrame>
        <p:nvGraphicFramePr>
          <p:cNvPr id="8" name="表 7">
            <a:extLst>
              <a:ext uri="{FF2B5EF4-FFF2-40B4-BE49-F238E27FC236}">
                <a16:creationId xmlns:a16="http://schemas.microsoft.com/office/drawing/2014/main" id="{F6A6563F-854F-146C-F9A3-DCEC37970275}"/>
              </a:ext>
            </a:extLst>
          </p:cNvPr>
          <p:cNvGraphicFramePr>
            <a:graphicFrameLocks noGrp="1"/>
          </p:cNvGraphicFramePr>
          <p:nvPr>
            <p:extLst>
              <p:ext uri="{D42A27DB-BD31-4B8C-83A1-F6EECF244321}">
                <p14:modId xmlns:p14="http://schemas.microsoft.com/office/powerpoint/2010/main" val="1197221182"/>
              </p:ext>
            </p:extLst>
          </p:nvPr>
        </p:nvGraphicFramePr>
        <p:xfrm>
          <a:off x="189000" y="771128"/>
          <a:ext cx="6480000" cy="8412480"/>
        </p:xfrm>
        <a:graphic>
          <a:graphicData uri="http://schemas.openxmlformats.org/drawingml/2006/table">
            <a:tbl>
              <a:tblPr firstRow="1" bandRow="1">
                <a:tableStyleId>{5940675A-B579-460E-94D1-54222C63F5DA}</a:tableStyleId>
              </a:tblPr>
              <a:tblGrid>
                <a:gridCol w="1236436">
                  <a:extLst>
                    <a:ext uri="{9D8B030D-6E8A-4147-A177-3AD203B41FA5}">
                      <a16:colId xmlns:a16="http://schemas.microsoft.com/office/drawing/2014/main" val="2682628008"/>
                    </a:ext>
                  </a:extLst>
                </a:gridCol>
                <a:gridCol w="5243564">
                  <a:extLst>
                    <a:ext uri="{9D8B030D-6E8A-4147-A177-3AD203B41FA5}">
                      <a16:colId xmlns:a16="http://schemas.microsoft.com/office/drawing/2014/main" val="900691822"/>
                    </a:ext>
                  </a:extLst>
                </a:gridCol>
              </a:tblGrid>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ja-JP" altLang="en-US" sz="900" dirty="0">
                          <a:latin typeface="メイリオ" panose="020B0604030504040204" pitchFamily="50" charset="-128"/>
                          <a:ea typeface="メイリオ" panose="020B0604030504040204" pitchFamily="50" charset="-128"/>
                        </a:rPr>
                        <a:t>氏名　河合 英直（かわい てるなお）</a:t>
                      </a:r>
                    </a:p>
                    <a:p>
                      <a:r>
                        <a:rPr kumimoji="1" lang="ja-JP" altLang="en-US" sz="900" dirty="0">
                          <a:latin typeface="メイリオ" panose="020B0604030504040204" pitchFamily="50" charset="-128"/>
                          <a:ea typeface="メイリオ" panose="020B0604030504040204" pitchFamily="50" charset="-128"/>
                        </a:rPr>
                        <a:t>所属　（独）自動車技術総合機構　交通安全環境研究所　</a:t>
                      </a:r>
                    </a:p>
                    <a:p>
                      <a:r>
                        <a:rPr kumimoji="1" lang="ja-JP" altLang="en-US" sz="900" dirty="0">
                          <a:latin typeface="メイリオ" panose="020B0604030504040204" pitchFamily="50" charset="-128"/>
                          <a:ea typeface="メイリオ" panose="020B0604030504040204" pitchFamily="50" charset="-128"/>
                        </a:rPr>
                        <a:t>　　　自動運転研究統括監　自動車安全研究部長</a:t>
                      </a:r>
                    </a:p>
                    <a:p>
                      <a:r>
                        <a:rPr kumimoji="1" lang="ja-JP" altLang="en-US" sz="900" dirty="0">
                          <a:latin typeface="メイリオ" panose="020B0604030504040204" pitchFamily="50" charset="-128"/>
                          <a:ea typeface="メイリオ" panose="020B0604030504040204" pitchFamily="50" charset="-128"/>
                        </a:rPr>
                        <a:t>　　　自動車イノベーション技術基準化研究所　所長</a:t>
                      </a:r>
                    </a:p>
                    <a:p>
                      <a:r>
                        <a:rPr kumimoji="1" lang="ja-JP" altLang="en-US" sz="900" dirty="0">
                          <a:latin typeface="メイリオ" panose="020B0604030504040204" pitchFamily="50" charset="-128"/>
                          <a:ea typeface="メイリオ" panose="020B0604030504040204" pitchFamily="50" charset="-128"/>
                        </a:rPr>
                        <a:t>　　　自動運転センター　センター長</a:t>
                      </a:r>
                    </a:p>
                    <a:p>
                      <a:r>
                        <a:rPr kumimoji="1" lang="ja-JP" altLang="en-US" sz="900" dirty="0">
                          <a:latin typeface="メイリオ" panose="020B0604030504040204" pitchFamily="50" charset="-128"/>
                          <a:ea typeface="メイリオ" panose="020B0604030504040204" pitchFamily="50" charset="-128"/>
                        </a:rPr>
                        <a:t>＜略歴＞</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24</a:t>
                      </a:r>
                      <a:r>
                        <a:rPr kumimoji="1" lang="ja-JP" altLang="en-US" sz="900" dirty="0">
                          <a:latin typeface="メイリオ" panose="020B0604030504040204" pitchFamily="50" charset="-128"/>
                          <a:ea typeface="メイリオ" panose="020B0604030504040204" pitchFamily="50" charset="-128"/>
                        </a:rPr>
                        <a:t>年</a:t>
                      </a:r>
                      <a:r>
                        <a:rPr kumimoji="1" lang="en-US" altLang="ja-JP" sz="900" dirty="0">
                          <a:latin typeface="メイリオ" panose="020B0604030504040204" pitchFamily="50" charset="-128"/>
                          <a:ea typeface="メイリオ" panose="020B0604030504040204" pitchFamily="50" charset="-128"/>
                        </a:rPr>
                        <a:t>4</a:t>
                      </a:r>
                      <a:r>
                        <a:rPr kumimoji="1" lang="ja-JP" altLang="en-US" sz="900" dirty="0">
                          <a:latin typeface="メイリオ" panose="020B0604030504040204" pitchFamily="50" charset="-128"/>
                          <a:ea typeface="メイリオ" panose="020B0604030504040204" pitchFamily="50" charset="-128"/>
                        </a:rPr>
                        <a:t>月交通安全環境研究所　自動車安全研究領域　副研究領域長，領域長，国際調和推進部長、自動車研究部長を経て、平成</a:t>
                      </a:r>
                      <a:r>
                        <a:rPr kumimoji="1" lang="en-US" altLang="ja-JP" sz="900" dirty="0">
                          <a:latin typeface="メイリオ" panose="020B0604030504040204" pitchFamily="50" charset="-128"/>
                          <a:ea typeface="メイリオ" panose="020B0604030504040204" pitchFamily="50" charset="-128"/>
                        </a:rPr>
                        <a:t>30</a:t>
                      </a:r>
                      <a:r>
                        <a:rPr kumimoji="1" lang="ja-JP" altLang="en-US" sz="900" dirty="0">
                          <a:latin typeface="メイリオ" panose="020B0604030504040204" pitchFamily="50" charset="-128"/>
                          <a:ea typeface="メイリオ" panose="020B0604030504040204" pitchFamily="50" charset="-128"/>
                        </a:rPr>
                        <a:t>年</a:t>
                      </a:r>
                      <a:r>
                        <a:rPr kumimoji="1" lang="en-US" altLang="ja-JP" sz="900" dirty="0">
                          <a:latin typeface="メイリオ" panose="020B0604030504040204" pitchFamily="50" charset="-128"/>
                          <a:ea typeface="メイリオ" panose="020B0604030504040204" pitchFamily="50" charset="-128"/>
                        </a:rPr>
                        <a:t>4</a:t>
                      </a:r>
                      <a:r>
                        <a:rPr kumimoji="1" lang="ja-JP" altLang="en-US" sz="900" dirty="0">
                          <a:latin typeface="メイリオ" panose="020B0604030504040204" pitchFamily="50" charset="-128"/>
                          <a:ea typeface="メイリオ" panose="020B0604030504040204" pitchFamily="50" charset="-128"/>
                        </a:rPr>
                        <a:t>月自動車技術総合機構　交通安全環境研究所　自動車安全研究部長、令和</a:t>
                      </a:r>
                      <a:r>
                        <a:rPr kumimoji="1" lang="en-US" altLang="ja-JP" sz="900" dirty="0">
                          <a:latin typeface="メイリオ" panose="020B0604030504040204" pitchFamily="50" charset="-128"/>
                          <a:ea typeface="メイリオ" panose="020B0604030504040204" pitchFamily="50" charset="-128"/>
                        </a:rPr>
                        <a:t>4</a:t>
                      </a:r>
                      <a:r>
                        <a:rPr kumimoji="1" lang="ja-JP" altLang="en-US" sz="900" dirty="0">
                          <a:latin typeface="メイリオ" panose="020B0604030504040204" pitchFamily="50" charset="-128"/>
                          <a:ea typeface="メイリオ" panose="020B0604030504040204" pitchFamily="50" charset="-128"/>
                        </a:rPr>
                        <a:t>年</a:t>
                      </a:r>
                      <a:r>
                        <a:rPr kumimoji="1" lang="en-US" altLang="ja-JP" sz="900" dirty="0">
                          <a:latin typeface="メイリオ" panose="020B0604030504040204" pitchFamily="50" charset="-128"/>
                          <a:ea typeface="メイリオ" panose="020B0604030504040204" pitchFamily="50" charset="-128"/>
                        </a:rPr>
                        <a:t>4</a:t>
                      </a:r>
                      <a:r>
                        <a:rPr kumimoji="1" lang="ja-JP" altLang="en-US" sz="900" dirty="0">
                          <a:latin typeface="メイリオ" panose="020B0604030504040204" pitchFamily="50" charset="-128"/>
                          <a:ea typeface="メイリオ" panose="020B0604030504040204" pitchFamily="50" charset="-128"/>
                        </a:rPr>
                        <a:t>月自動運転研究統括監</a:t>
                      </a: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28</a:t>
                      </a:r>
                      <a:r>
                        <a:rPr kumimoji="1" lang="ja-JP" altLang="en-US" sz="900" dirty="0">
                          <a:latin typeface="メイリオ" panose="020B0604030504040204" pitchFamily="50" charset="-128"/>
                          <a:ea typeface="メイリオ" panose="020B0604030504040204" pitchFamily="50" charset="-128"/>
                        </a:rPr>
                        <a:t>年より自動運転基準化研究所所長</a:t>
                      </a:r>
                    </a:p>
                    <a:p>
                      <a:r>
                        <a:rPr kumimoji="1" lang="ja-JP" altLang="en-US" sz="900" dirty="0">
                          <a:latin typeface="メイリオ" panose="020B0604030504040204" pitchFamily="50" charset="-128"/>
                          <a:ea typeface="メイリオ" panose="020B0604030504040204" pitchFamily="50" charset="-128"/>
                        </a:rPr>
                        <a:t>国土交通省　交通政策審議会臨時委員，車両安全対策検討会委員，第</a:t>
                      </a:r>
                      <a:r>
                        <a:rPr kumimoji="1" lang="en-US" altLang="ja-JP" sz="900" dirty="0">
                          <a:latin typeface="メイリオ" panose="020B0604030504040204" pitchFamily="50" charset="-128"/>
                          <a:ea typeface="メイリオ" panose="020B0604030504040204" pitchFamily="50" charset="-128"/>
                        </a:rPr>
                        <a:t>6</a:t>
                      </a:r>
                      <a:r>
                        <a:rPr kumimoji="1" lang="ja-JP" altLang="en-US" sz="900" dirty="0">
                          <a:latin typeface="メイリオ" panose="020B0604030504040204" pitchFamily="50" charset="-128"/>
                          <a:ea typeface="メイリオ" panose="020B0604030504040204" pitchFamily="50" charset="-128"/>
                        </a:rPr>
                        <a:t>期</a:t>
                      </a:r>
                      <a:r>
                        <a:rPr kumimoji="1" lang="en-US" altLang="ja-JP" sz="900" dirty="0">
                          <a:latin typeface="メイリオ" panose="020B0604030504040204" pitchFamily="50" charset="-128"/>
                          <a:ea typeface="メイリオ" panose="020B0604030504040204" pitchFamily="50" charset="-128"/>
                        </a:rPr>
                        <a:t>ASV</a:t>
                      </a:r>
                      <a:r>
                        <a:rPr kumimoji="1" lang="ja-JP" altLang="en-US" sz="900" dirty="0">
                          <a:latin typeface="メイリオ" panose="020B0604030504040204" pitchFamily="50" charset="-128"/>
                          <a:ea typeface="メイリオ" panose="020B0604030504040204" pitchFamily="50" charset="-128"/>
                        </a:rPr>
                        <a:t>推進検討会委員</a:t>
                      </a:r>
                    </a:p>
                    <a:p>
                      <a:r>
                        <a:rPr kumimoji="1" lang="ja-JP" altLang="en-US" sz="900" dirty="0">
                          <a:latin typeface="メイリオ" panose="020B0604030504040204" pitchFamily="50" charset="-128"/>
                          <a:ea typeface="メイリオ" panose="020B0604030504040204" pitchFamily="50" charset="-128"/>
                        </a:rPr>
                        <a:t>経済産業省　総合資源エネルギー調査会臨時委員</a:t>
                      </a:r>
                    </a:p>
                    <a:p>
                      <a:r>
                        <a:rPr kumimoji="1" lang="ja-JP" altLang="en-US" sz="900" dirty="0">
                          <a:latin typeface="メイリオ" panose="020B0604030504040204" pitchFamily="50" charset="-128"/>
                          <a:ea typeface="メイリオ" panose="020B0604030504040204" pitchFamily="50" charset="-128"/>
                        </a:rPr>
                        <a:t>内閣府　</a:t>
                      </a:r>
                      <a:r>
                        <a:rPr kumimoji="1" lang="en-US" altLang="ja-JP" sz="900" dirty="0">
                          <a:latin typeface="メイリオ" panose="020B0604030504040204" pitchFamily="50" charset="-128"/>
                          <a:ea typeface="メイリオ" panose="020B0604030504040204" pitchFamily="50" charset="-128"/>
                        </a:rPr>
                        <a:t>SIP</a:t>
                      </a:r>
                      <a:r>
                        <a:rPr kumimoji="1" lang="ja-JP" altLang="en-US" sz="900" dirty="0">
                          <a:latin typeface="メイリオ" panose="020B0604030504040204" pitchFamily="50" charset="-128"/>
                          <a:ea typeface="メイリオ" panose="020B0604030504040204" pitchFamily="50" charset="-128"/>
                        </a:rPr>
                        <a:t>「自動走行システム」推進委員会構成員，自動走行ビジネス検討会委員 他</a:t>
                      </a:r>
                    </a:p>
                  </a:txBody>
                  <a:tcPr/>
                </a:tc>
                <a:extLst>
                  <a:ext uri="{0D108BD9-81ED-4DB2-BD59-A6C34878D82A}">
                    <a16:rowId xmlns:a16="http://schemas.microsoft.com/office/drawing/2014/main" val="4164540864"/>
                  </a:ext>
                </a:extLst>
              </a:tr>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ja-JP" altLang="en-US" sz="900" dirty="0">
                          <a:latin typeface="メイリオ" panose="020B0604030504040204" pitchFamily="50" charset="-128"/>
                          <a:ea typeface="メイリオ" panose="020B0604030504040204" pitchFamily="50" charset="-128"/>
                        </a:rPr>
                        <a:t>氏名　猶野 喬（なおの たかし）</a:t>
                      </a:r>
                    </a:p>
                    <a:p>
                      <a:r>
                        <a:rPr kumimoji="1" lang="ja-JP" altLang="en-US" sz="900" dirty="0">
                          <a:latin typeface="メイリオ" panose="020B0604030504040204" pitchFamily="50" charset="-128"/>
                          <a:ea typeface="メイリオ" panose="020B0604030504040204" pitchFamily="50" charset="-128"/>
                        </a:rPr>
                        <a:t>所属　国土交通省 物流・自動車局 車両基準・国際課 安全基準室長</a:t>
                      </a:r>
                      <a:endParaRPr kumimoji="1" lang="en-US" altLang="ja-JP" sz="9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＜略歴＞</a:t>
                      </a: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12</a:t>
                      </a:r>
                      <a:r>
                        <a:rPr kumimoji="1" lang="ja-JP" altLang="en-US" sz="900" dirty="0">
                          <a:latin typeface="メイリオ" panose="020B0604030504040204" pitchFamily="50" charset="-128"/>
                          <a:ea typeface="メイリオ" panose="020B0604030504040204" pitchFamily="50" charset="-128"/>
                        </a:rPr>
                        <a:t>年４月　運輸省入省</a:t>
                      </a: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29</a:t>
                      </a:r>
                      <a:r>
                        <a:rPr kumimoji="1" lang="ja-JP" altLang="en-US" sz="900" dirty="0">
                          <a:latin typeface="メイリオ" panose="020B0604030504040204" pitchFamily="50" charset="-128"/>
                          <a:ea typeface="メイリオ" panose="020B0604030504040204" pitchFamily="50" charset="-128"/>
                        </a:rPr>
                        <a:t>年７月　独立行政法人交通安全環境研究所自動車審査部 先任自動車審査官</a:t>
                      </a: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24</a:t>
                      </a:r>
                      <a:r>
                        <a:rPr kumimoji="1" lang="ja-JP" altLang="en-US" sz="900" dirty="0">
                          <a:latin typeface="メイリオ" panose="020B0604030504040204" pitchFamily="50" charset="-128"/>
                          <a:ea typeface="メイリオ" panose="020B0604030504040204" pitchFamily="50" charset="-128"/>
                        </a:rPr>
                        <a:t>年８月　国土交通省自動車局技術政策課 車両安全対策調整官</a:t>
                      </a: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26</a:t>
                      </a:r>
                      <a:r>
                        <a:rPr kumimoji="1" lang="ja-JP" altLang="en-US" sz="900" dirty="0">
                          <a:latin typeface="メイリオ" panose="020B0604030504040204" pitchFamily="50" charset="-128"/>
                          <a:ea typeface="メイリオ" panose="020B0604030504040204" pitchFamily="50" charset="-128"/>
                        </a:rPr>
                        <a:t>年７月　自動車基準認証国際研究センター ジュネーブ事務所長</a:t>
                      </a:r>
                    </a:p>
                    <a:p>
                      <a:r>
                        <a:rPr kumimoji="1" lang="ja-JP" altLang="en-US" sz="900" dirty="0">
                          <a:latin typeface="メイリオ" panose="020B0604030504040204" pitchFamily="50" charset="-128"/>
                          <a:ea typeface="メイリオ" panose="020B0604030504040204" pitchFamily="50" charset="-128"/>
                        </a:rPr>
                        <a:t>平成</a:t>
                      </a:r>
                      <a:r>
                        <a:rPr kumimoji="1" lang="en-US" altLang="ja-JP" sz="900" dirty="0">
                          <a:latin typeface="メイリオ" panose="020B0604030504040204" pitchFamily="50" charset="-128"/>
                          <a:ea typeface="メイリオ" panose="020B0604030504040204" pitchFamily="50" charset="-128"/>
                        </a:rPr>
                        <a:t>30</a:t>
                      </a:r>
                      <a:r>
                        <a:rPr kumimoji="1" lang="ja-JP" altLang="en-US" sz="900" dirty="0">
                          <a:latin typeface="メイリオ" panose="020B0604030504040204" pitchFamily="50" charset="-128"/>
                          <a:ea typeface="メイリオ" panose="020B0604030504040204" pitchFamily="50" charset="-128"/>
                        </a:rPr>
                        <a:t>年７月　国土交通省近畿運輸局自動車技術安全部長</a:t>
                      </a:r>
                    </a:p>
                    <a:p>
                      <a:r>
                        <a:rPr kumimoji="1" lang="ja-JP" altLang="en-US" sz="900" dirty="0">
                          <a:latin typeface="メイリオ" panose="020B0604030504040204" pitchFamily="50" charset="-128"/>
                          <a:ea typeface="メイリオ" panose="020B0604030504040204" pitchFamily="50" charset="-128"/>
                        </a:rPr>
                        <a:t>令和２年７月　 現職</a:t>
                      </a:r>
                    </a:p>
                    <a:p>
                      <a:endParaRPr kumimoji="1" lang="ja-JP" altLang="en-US"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令和</a:t>
                      </a:r>
                      <a:r>
                        <a:rPr kumimoji="1" lang="en-US" altLang="ja-JP" sz="900" dirty="0">
                          <a:latin typeface="メイリオ" panose="020B0604030504040204" pitchFamily="50" charset="-128"/>
                          <a:ea typeface="メイリオ" panose="020B0604030504040204" pitchFamily="50" charset="-128"/>
                        </a:rPr>
                        <a:t>5</a:t>
                      </a:r>
                      <a:r>
                        <a:rPr kumimoji="1" lang="ja-JP" altLang="en-US" sz="900" dirty="0">
                          <a:latin typeface="メイリオ" panose="020B0604030504040204" pitchFamily="50" charset="-128"/>
                          <a:ea typeface="メイリオ" panose="020B0604030504040204" pitchFamily="50" charset="-128"/>
                        </a:rPr>
                        <a:t>年</a:t>
                      </a:r>
                      <a:r>
                        <a:rPr kumimoji="1" lang="en-US" altLang="ja-JP" sz="900" dirty="0">
                          <a:latin typeface="メイリオ" panose="020B0604030504040204" pitchFamily="50" charset="-128"/>
                          <a:ea typeface="メイリオ" panose="020B0604030504040204" pitchFamily="50" charset="-128"/>
                        </a:rPr>
                        <a:t>3</a:t>
                      </a:r>
                      <a:r>
                        <a:rPr kumimoji="1" lang="ja-JP" altLang="en-US" sz="900" dirty="0">
                          <a:latin typeface="メイリオ" panose="020B0604030504040204" pitchFamily="50" charset="-128"/>
                          <a:ea typeface="メイリオ" panose="020B0604030504040204" pitchFamily="50" charset="-128"/>
                        </a:rPr>
                        <a:t>月	国連自動車基準調和世界フォーラム（</a:t>
                      </a:r>
                      <a:r>
                        <a:rPr kumimoji="1" lang="en-US" altLang="ja-JP" sz="900" dirty="0">
                          <a:latin typeface="メイリオ" panose="020B0604030504040204" pitchFamily="50" charset="-128"/>
                          <a:ea typeface="メイリオ" panose="020B0604030504040204" pitchFamily="50" charset="-128"/>
                        </a:rPr>
                        <a:t>WP.29</a:t>
                      </a:r>
                      <a:r>
                        <a:rPr kumimoji="1" lang="ja-JP" altLang="en-US" sz="900" dirty="0">
                          <a:latin typeface="メイリオ" panose="020B0604030504040204" pitchFamily="50" charset="-128"/>
                          <a:ea typeface="メイリオ" panose="020B0604030504040204" pitchFamily="50" charset="-128"/>
                        </a:rPr>
                        <a:t>）副議長に就任</a:t>
                      </a:r>
                    </a:p>
                  </a:txBody>
                  <a:tcPr/>
                </a:tc>
                <a:extLst>
                  <a:ext uri="{0D108BD9-81ED-4DB2-BD59-A6C34878D82A}">
                    <a16:rowId xmlns:a16="http://schemas.microsoft.com/office/drawing/2014/main" val="3386007498"/>
                  </a:ext>
                </a:extLst>
              </a:tr>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氏名　染谷 智之（そめや ともゆき）</a:t>
                      </a:r>
                      <a:endParaRPr kumimoji="1" lang="en-US" altLang="ja-JP" sz="9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所属　経済産業省　製造産業局　自動車課　モビリティ</a:t>
                      </a:r>
                      <a:r>
                        <a:rPr kumimoji="1" lang="en-US" altLang="ja-JP" sz="900" dirty="0">
                          <a:latin typeface="メイリオ" panose="020B0604030504040204" pitchFamily="50" charset="-128"/>
                          <a:ea typeface="メイリオ" panose="020B0604030504040204" pitchFamily="50" charset="-128"/>
                        </a:rPr>
                        <a:t>DX</a:t>
                      </a:r>
                      <a:r>
                        <a:rPr kumimoji="1" lang="ja-JP" altLang="en-US" sz="900" dirty="0">
                          <a:latin typeface="メイリオ" panose="020B0604030504040204" pitchFamily="50" charset="-128"/>
                          <a:ea typeface="メイリオ" panose="020B0604030504040204" pitchFamily="50" charset="-128"/>
                        </a:rPr>
                        <a:t>室　総括補佐</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＜略歴＞</a:t>
                      </a:r>
                      <a:endPar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rPr>
                        <a:t>2018</a:t>
                      </a:r>
                      <a:r>
                        <a:rPr kumimoji="1" lang="ja-JP" altLang="en-US" sz="900" kern="1200" dirty="0">
                          <a:solidFill>
                            <a:schemeClr val="tx1"/>
                          </a:solidFill>
                          <a:effectLst/>
                          <a:latin typeface="メイリオ" panose="020B0604030504040204" pitchFamily="50" charset="-128"/>
                          <a:ea typeface="メイリオ" panose="020B0604030504040204" pitchFamily="50" charset="-128"/>
                          <a:cs typeface="+mn-cs"/>
                        </a:rPr>
                        <a:t>年経済産業省入省。入省後、</a:t>
                      </a:r>
                      <a:r>
                        <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rPr>
                        <a:t>5G</a:t>
                      </a:r>
                      <a:r>
                        <a:rPr kumimoji="1" lang="ja-JP" altLang="en-US" sz="900" kern="1200" dirty="0">
                          <a:solidFill>
                            <a:schemeClr val="tx1"/>
                          </a:solidFill>
                          <a:effectLst/>
                          <a:latin typeface="メイリオ" panose="020B0604030504040204" pitchFamily="50" charset="-128"/>
                          <a:ea typeface="メイリオ" panose="020B0604030504040204" pitchFamily="50" charset="-128"/>
                          <a:cs typeface="+mn-cs"/>
                        </a:rPr>
                        <a:t>やデジタル庁創設、バイオ産業振興など、主にデジタル領域や新産業領域に携わり、</a:t>
                      </a:r>
                      <a:r>
                        <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rPr>
                        <a:t>2025</a:t>
                      </a:r>
                      <a:r>
                        <a:rPr kumimoji="1" lang="ja-JP" altLang="en-US" sz="900" kern="1200" dirty="0">
                          <a:solidFill>
                            <a:schemeClr val="tx1"/>
                          </a:solidFill>
                          <a:effectLst/>
                          <a:latin typeface="メイリオ" panose="020B0604030504040204" pitchFamily="50" charset="-128"/>
                          <a:ea typeface="メイリオ" panose="020B0604030504040204" pitchFamily="50" charset="-128"/>
                          <a:cs typeface="+mn-cs"/>
                        </a:rPr>
                        <a:t>年</a:t>
                      </a:r>
                      <a:r>
                        <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900" kern="1200" dirty="0">
                          <a:solidFill>
                            <a:schemeClr val="tx1"/>
                          </a:solidFill>
                          <a:effectLst/>
                          <a:latin typeface="メイリオ" panose="020B0604030504040204" pitchFamily="50" charset="-128"/>
                          <a:ea typeface="メイリオ" panose="020B0604030504040204" pitchFamily="50" charset="-128"/>
                          <a:cs typeface="+mn-cs"/>
                        </a:rPr>
                        <a:t>月より現職。</a:t>
                      </a:r>
                      <a:endPar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82725598"/>
                  </a:ext>
                </a:extLst>
              </a:tr>
              <a:tr h="1120995">
                <a:tc>
                  <a:txBody>
                    <a:bodyPr/>
                    <a:lstStyle/>
                    <a:p>
                      <a:endParaRPr kumimoji="1" lang="ja-JP" altLang="en-US">
                        <a:latin typeface="メイリオ" panose="020B0604030504040204" pitchFamily="50" charset="-128"/>
                        <a:ea typeface="メイリオ" panose="020B0604030504040204" pitchFamily="50" charset="-128"/>
                      </a:endParaRPr>
                    </a:p>
                  </a:txBody>
                  <a:tcPr/>
                </a:tc>
                <a:tc>
                  <a:txBody>
                    <a:bodyPr/>
                    <a:lstStyle/>
                    <a:p>
                      <a:r>
                        <a:rPr kumimoji="1" lang="ja-JP" altLang="en-US" sz="900" dirty="0">
                          <a:latin typeface="メイリオ" panose="020B0604030504040204" pitchFamily="50" charset="-128"/>
                          <a:ea typeface="メイリオ" panose="020B0604030504040204" pitchFamily="50" charset="-128"/>
                        </a:rPr>
                        <a:t>氏名　波多野 邦道（はたの くにみち）</a:t>
                      </a:r>
                    </a:p>
                    <a:p>
                      <a:r>
                        <a:rPr kumimoji="1" lang="ja-JP" altLang="en-US" sz="900" dirty="0">
                          <a:latin typeface="メイリオ" panose="020B0604030504040204" pitchFamily="50" charset="-128"/>
                          <a:ea typeface="メイリオ" panose="020B0604030504040204" pitchFamily="50" charset="-128"/>
                        </a:rPr>
                        <a:t>所属　（株）本田技研工業 事業開発本部 ソフトウェアデファインドモビリティ開発統括部 エグゼクティブチーフエンジニア</a:t>
                      </a:r>
                      <a:endParaRPr kumimoji="1" lang="en-US" altLang="ja-JP" sz="9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＜略歴＞</a:t>
                      </a:r>
                    </a:p>
                    <a:p>
                      <a:r>
                        <a:rPr kumimoji="1" lang="en-US" altLang="ja-JP" sz="900" dirty="0">
                          <a:latin typeface="メイリオ" panose="020B0604030504040204" pitchFamily="50" charset="-128"/>
                          <a:ea typeface="メイリオ" panose="020B0604030504040204" pitchFamily="50" charset="-128"/>
                        </a:rPr>
                        <a:t>1990</a:t>
                      </a:r>
                      <a:r>
                        <a:rPr kumimoji="1" lang="ja-JP" altLang="en-US" sz="900" dirty="0">
                          <a:latin typeface="メイリオ" panose="020B0604030504040204" pitchFamily="50" charset="-128"/>
                          <a:ea typeface="メイリオ" panose="020B0604030504040204" pitchFamily="50" charset="-128"/>
                        </a:rPr>
                        <a:t>年 株式会社本田技術研究所入社</a:t>
                      </a:r>
                    </a:p>
                    <a:p>
                      <a:r>
                        <a:rPr kumimoji="1" lang="en-US" altLang="ja-JP" sz="900" dirty="0">
                          <a:latin typeface="メイリオ" panose="020B0604030504040204" pitchFamily="50" charset="-128"/>
                          <a:ea typeface="メイリオ" panose="020B0604030504040204" pitchFamily="50" charset="-128"/>
                        </a:rPr>
                        <a:t>1999</a:t>
                      </a:r>
                      <a:r>
                        <a:rPr kumimoji="1" lang="ja-JP" altLang="en-US" sz="900" dirty="0">
                          <a:latin typeface="メイリオ" panose="020B0604030504040204" pitchFamily="50" charset="-128"/>
                          <a:ea typeface="メイリオ" panose="020B0604030504040204" pitchFamily="50" charset="-128"/>
                        </a:rPr>
                        <a:t>年 ブレーキバイワイヤの研究を開始</a:t>
                      </a:r>
                    </a:p>
                    <a:p>
                      <a:r>
                        <a:rPr kumimoji="1" lang="en-US" altLang="ja-JP" sz="900" dirty="0">
                          <a:latin typeface="メイリオ" panose="020B0604030504040204" pitchFamily="50" charset="-128"/>
                          <a:ea typeface="メイリオ" panose="020B0604030504040204" pitchFamily="50" charset="-128"/>
                        </a:rPr>
                        <a:t>2009</a:t>
                      </a:r>
                      <a:r>
                        <a:rPr kumimoji="1" lang="ja-JP" altLang="en-US" sz="900" dirty="0">
                          <a:latin typeface="メイリオ" panose="020B0604030504040204" pitchFamily="50" charset="-128"/>
                          <a:ea typeface="メイリオ" panose="020B0604030504040204" pitchFamily="50" charset="-128"/>
                        </a:rPr>
                        <a:t>年 電動サーボブレーキの実用化に着手</a:t>
                      </a:r>
                    </a:p>
                    <a:p>
                      <a:r>
                        <a:rPr kumimoji="1" lang="en-US" altLang="ja-JP" sz="900" dirty="0">
                          <a:latin typeface="メイリオ" panose="020B0604030504040204" pitchFamily="50" charset="-128"/>
                          <a:ea typeface="メイリオ" panose="020B0604030504040204" pitchFamily="50" charset="-128"/>
                        </a:rPr>
                        <a:t>2013</a:t>
                      </a:r>
                      <a:r>
                        <a:rPr kumimoji="1" lang="ja-JP" altLang="en-US" sz="900" dirty="0">
                          <a:latin typeface="メイリオ" panose="020B0604030504040204" pitchFamily="50" charset="-128"/>
                          <a:ea typeface="メイリオ" panose="020B0604030504040204" pitchFamily="50" charset="-128"/>
                        </a:rPr>
                        <a:t>年 自動運転の研究開発を開始</a:t>
                      </a:r>
                    </a:p>
                    <a:p>
                      <a:r>
                        <a:rPr kumimoji="1" lang="en-US" altLang="ja-JP" sz="900" dirty="0">
                          <a:latin typeface="メイリオ" panose="020B0604030504040204" pitchFamily="50" charset="-128"/>
                          <a:ea typeface="メイリオ" panose="020B0604030504040204" pitchFamily="50" charset="-128"/>
                        </a:rPr>
                        <a:t>2015</a:t>
                      </a:r>
                      <a:r>
                        <a:rPr kumimoji="1" lang="ja-JP" altLang="en-US" sz="900" dirty="0">
                          <a:latin typeface="メイリオ" panose="020B0604030504040204" pitchFamily="50" charset="-128"/>
                          <a:ea typeface="メイリオ" panose="020B0604030504040204" pitchFamily="50" charset="-128"/>
                        </a:rPr>
                        <a:t>年 「電動サーボブレーキシステムの開発」にて第</a:t>
                      </a:r>
                      <a:r>
                        <a:rPr kumimoji="1" lang="en-US" altLang="ja-JP" sz="900" dirty="0">
                          <a:latin typeface="メイリオ" panose="020B0604030504040204" pitchFamily="50" charset="-128"/>
                          <a:ea typeface="メイリオ" panose="020B0604030504040204" pitchFamily="50" charset="-128"/>
                        </a:rPr>
                        <a:t>65</a:t>
                      </a:r>
                      <a:r>
                        <a:rPr kumimoji="1" lang="ja-JP" altLang="en-US" sz="900" dirty="0">
                          <a:latin typeface="メイリオ" panose="020B0604030504040204" pitchFamily="50" charset="-128"/>
                          <a:ea typeface="メイリオ" panose="020B0604030504040204" pitchFamily="50" charset="-128"/>
                        </a:rPr>
                        <a:t>回自動車技術会技術開発賞を受賞</a:t>
                      </a:r>
                    </a:p>
                    <a:p>
                      <a:r>
                        <a:rPr kumimoji="1" lang="en-US" altLang="ja-JP" sz="900" dirty="0">
                          <a:latin typeface="メイリオ" panose="020B0604030504040204" pitchFamily="50" charset="-128"/>
                          <a:ea typeface="メイリオ" panose="020B0604030504040204" pitchFamily="50" charset="-128"/>
                        </a:rPr>
                        <a:t>2020</a:t>
                      </a:r>
                      <a:r>
                        <a:rPr kumimoji="1" lang="ja-JP" altLang="en-US" sz="900" dirty="0">
                          <a:latin typeface="メイリオ" panose="020B0604030504040204" pitchFamily="50" charset="-128"/>
                          <a:ea typeface="メイリオ" panose="020B0604030504040204" pitchFamily="50" charset="-128"/>
                        </a:rPr>
                        <a:t>年 ホンダレジェンドにて世界初のレベル</a:t>
                      </a:r>
                      <a:r>
                        <a:rPr kumimoji="1" lang="en-US" altLang="ja-JP" sz="900" dirty="0">
                          <a:latin typeface="メイリオ" panose="020B0604030504040204" pitchFamily="50" charset="-128"/>
                          <a:ea typeface="メイリオ" panose="020B0604030504040204" pitchFamily="50" charset="-128"/>
                        </a:rPr>
                        <a:t>3</a:t>
                      </a:r>
                      <a:r>
                        <a:rPr kumimoji="1" lang="ja-JP" altLang="en-US" sz="900" dirty="0">
                          <a:latin typeface="メイリオ" panose="020B0604030504040204" pitchFamily="50" charset="-128"/>
                          <a:ea typeface="メイリオ" panose="020B0604030504040204" pitchFamily="50" charset="-128"/>
                        </a:rPr>
                        <a:t>自動運転の型式指定を取得</a:t>
                      </a:r>
                    </a:p>
                    <a:p>
                      <a:r>
                        <a:rPr kumimoji="1" lang="en-US" altLang="ja-JP" sz="900" dirty="0">
                          <a:latin typeface="メイリオ" panose="020B0604030504040204" pitchFamily="50" charset="-128"/>
                          <a:ea typeface="メイリオ" panose="020B0604030504040204" pitchFamily="50" charset="-128"/>
                        </a:rPr>
                        <a:t>2021</a:t>
                      </a:r>
                      <a:r>
                        <a:rPr kumimoji="1" lang="ja-JP" altLang="en-US" sz="900" dirty="0">
                          <a:latin typeface="メイリオ" panose="020B0604030504040204" pitchFamily="50" charset="-128"/>
                          <a:ea typeface="メイリオ" panose="020B0604030504040204" pitchFamily="50" charset="-128"/>
                        </a:rPr>
                        <a:t>年 自工会 自動運転部会 部会長</a:t>
                      </a:r>
                    </a:p>
                    <a:p>
                      <a:r>
                        <a:rPr kumimoji="1" lang="en-US" altLang="ja-JP" sz="900" dirty="0">
                          <a:latin typeface="メイリオ" panose="020B0604030504040204" pitchFamily="50" charset="-128"/>
                          <a:ea typeface="メイリオ" panose="020B0604030504040204" pitchFamily="50" charset="-128"/>
                        </a:rPr>
                        <a:t>2022</a:t>
                      </a:r>
                      <a:r>
                        <a:rPr kumimoji="1" lang="ja-JP" altLang="en-US" sz="900" dirty="0">
                          <a:latin typeface="メイリオ" panose="020B0604030504040204" pitchFamily="50" charset="-128"/>
                          <a:ea typeface="メイリオ" panose="020B0604030504040204" pitchFamily="50" charset="-128"/>
                        </a:rPr>
                        <a:t>年 本田技研工業株式会社 事業開発本部</a:t>
                      </a:r>
                    </a:p>
                  </a:txBody>
                  <a:tcPr/>
                </a:tc>
                <a:extLst>
                  <a:ext uri="{0D108BD9-81ED-4DB2-BD59-A6C34878D82A}">
                    <a16:rowId xmlns:a16="http://schemas.microsoft.com/office/drawing/2014/main" val="2828920941"/>
                  </a:ext>
                </a:extLst>
              </a:tr>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ja-JP" altLang="en-US" sz="900" dirty="0">
                          <a:latin typeface="メイリオ" panose="020B0604030504040204" pitchFamily="50" charset="-128"/>
                          <a:ea typeface="メイリオ" panose="020B0604030504040204" pitchFamily="50" charset="-128"/>
                        </a:rPr>
                        <a:t>氏名　</a:t>
                      </a:r>
                      <a:r>
                        <a:rPr kumimoji="1" lang="en-US" altLang="ja-JP" sz="900" dirty="0">
                          <a:latin typeface="メイリオ" panose="020B0604030504040204" pitchFamily="50" charset="-128"/>
                          <a:ea typeface="メイリオ" panose="020B0604030504040204" pitchFamily="50" charset="-128"/>
                        </a:rPr>
                        <a:t>Richard Damm</a:t>
                      </a:r>
                    </a:p>
                    <a:p>
                      <a:r>
                        <a:rPr kumimoji="1" lang="ja-JP" altLang="en-US" sz="900" dirty="0">
                          <a:latin typeface="メイリオ" panose="020B0604030504040204" pitchFamily="50" charset="-128"/>
                          <a:ea typeface="メイリオ" panose="020B0604030504040204" pitchFamily="50" charset="-128"/>
                        </a:rPr>
                        <a:t>所属　ドイツ連邦自動車交通局（</a:t>
                      </a:r>
                      <a:r>
                        <a:rPr kumimoji="1" lang="en-US" altLang="ja-JP" sz="900" dirty="0" err="1">
                          <a:latin typeface="メイリオ" panose="020B0604030504040204" pitchFamily="50" charset="-128"/>
                          <a:ea typeface="メイリオ" panose="020B0604030504040204" pitchFamily="50" charset="-128"/>
                        </a:rPr>
                        <a:t>Kraftfahrt-Bundesamt</a:t>
                      </a:r>
                      <a:r>
                        <a:rPr kumimoji="1" lang="en-US" altLang="ja-JP" sz="900" dirty="0">
                          <a:latin typeface="メイリオ" panose="020B0604030504040204" pitchFamily="50" charset="-128"/>
                          <a:ea typeface="メイリオ" panose="020B0604030504040204" pitchFamily="50" charset="-128"/>
                        </a:rPr>
                        <a:t>, KBA</a:t>
                      </a:r>
                      <a:r>
                        <a:rPr kumimoji="1" lang="ja-JP" altLang="en-US" sz="900" dirty="0">
                          <a:latin typeface="メイリオ" panose="020B0604030504040204" pitchFamily="50" charset="-128"/>
                          <a:ea typeface="メイリオ" panose="020B0604030504040204" pitchFamily="50" charset="-128"/>
                        </a:rPr>
                        <a:t>）、プレジデント</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＜略歴＞</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連邦交通・デジタルインフラ省（</a:t>
                      </a:r>
                      <a:r>
                        <a:rPr kumimoji="1" lang="en-US" altLang="ja-JP" sz="900" dirty="0">
                          <a:latin typeface="メイリオ" panose="020B0604030504040204" pitchFamily="50" charset="-128"/>
                          <a:ea typeface="メイリオ" panose="020B0604030504040204" pitchFamily="50" charset="-128"/>
                        </a:rPr>
                        <a:t>Bonn</a:t>
                      </a:r>
                      <a:r>
                        <a:rPr kumimoji="1" lang="ja-JP" altLang="en-US" sz="900" dirty="0">
                          <a:latin typeface="メイリオ" panose="020B0604030504040204" pitchFamily="50" charset="-128"/>
                          <a:ea typeface="メイリオ" panose="020B0604030504040204" pitchFamily="50" charset="-128"/>
                        </a:rPr>
                        <a:t>および</a:t>
                      </a:r>
                      <a:r>
                        <a:rPr kumimoji="1" lang="en-US" altLang="ja-JP" sz="900" dirty="0">
                          <a:latin typeface="メイリオ" panose="020B0604030504040204" pitchFamily="50" charset="-128"/>
                          <a:ea typeface="メイリオ" panose="020B0604030504040204" pitchFamily="50" charset="-128"/>
                        </a:rPr>
                        <a:t>Berlin</a:t>
                      </a:r>
                      <a:r>
                        <a:rPr kumimoji="1" lang="ja-JP" altLang="en-US" sz="900" dirty="0">
                          <a:latin typeface="メイリオ" panose="020B0604030504040204" pitchFamily="50" charset="-128"/>
                          <a:ea typeface="メイリオ" panose="020B0604030504040204" pitchFamily="50" charset="-128"/>
                        </a:rPr>
                        <a:t>）での勤務を経て、現在はドイツ連邦自動車交通局</a:t>
                      </a:r>
                      <a:r>
                        <a:rPr kumimoji="1" lang="en-US" altLang="ja-JP" sz="900" dirty="0">
                          <a:latin typeface="メイリオ" panose="020B0604030504040204" pitchFamily="50" charset="-128"/>
                          <a:ea typeface="メイリオ" panose="020B0604030504040204" pitchFamily="50" charset="-128"/>
                        </a:rPr>
                        <a:t>(</a:t>
                      </a:r>
                      <a:r>
                        <a:rPr kumimoji="1" lang="en-US" altLang="ja-JP" sz="900" dirty="0" err="1">
                          <a:latin typeface="メイリオ" panose="020B0604030504040204" pitchFamily="50" charset="-128"/>
                          <a:ea typeface="メイリオ" panose="020B0604030504040204" pitchFamily="50" charset="-128"/>
                        </a:rPr>
                        <a:t>Kraftfahrt-Bundesamt</a:t>
                      </a:r>
                      <a:r>
                        <a:rPr kumimoji="1" lang="en-US" altLang="ja-JP" sz="900" dirty="0">
                          <a:latin typeface="メイリオ" panose="020B0604030504040204" pitchFamily="50" charset="-128"/>
                          <a:ea typeface="メイリオ" panose="020B0604030504040204" pitchFamily="50" charset="-128"/>
                        </a:rPr>
                        <a:t>, KBA)</a:t>
                      </a:r>
                      <a:r>
                        <a:rPr kumimoji="1" lang="ja-JP" altLang="en-US" sz="900" dirty="0">
                          <a:latin typeface="メイリオ" panose="020B0604030504040204" pitchFamily="50" charset="-128"/>
                          <a:ea typeface="メイリオ" panose="020B0604030504040204" pitchFamily="50" charset="-128"/>
                        </a:rPr>
                        <a:t>のプレジデントを務める。</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国連自動車基準調和世界フォーラム（</a:t>
                      </a:r>
                      <a:r>
                        <a:rPr kumimoji="1" lang="en-US" altLang="ja-JP" sz="900" dirty="0">
                          <a:latin typeface="メイリオ" panose="020B0604030504040204" pitchFamily="50" charset="-128"/>
                          <a:ea typeface="メイリオ" panose="020B0604030504040204" pitchFamily="50" charset="-128"/>
                        </a:rPr>
                        <a:t>WP.29</a:t>
                      </a:r>
                      <a:r>
                        <a:rPr kumimoji="1" lang="ja-JP" altLang="en-US" sz="900" dirty="0">
                          <a:latin typeface="メイリオ" panose="020B0604030504040204" pitchFamily="50" charset="-128"/>
                          <a:ea typeface="メイリオ" panose="020B0604030504040204" pitchFamily="50" charset="-128"/>
                        </a:rPr>
                        <a:t>）傘下の</a:t>
                      </a:r>
                      <a:r>
                        <a:rPr kumimoji="1" lang="en-US" altLang="ja-JP" sz="900" dirty="0">
                          <a:latin typeface="メイリオ" panose="020B0604030504040204" pitchFamily="50" charset="-128"/>
                          <a:ea typeface="メイリオ" panose="020B0604030504040204" pitchFamily="50" charset="-128"/>
                        </a:rPr>
                        <a:t>Working Party on Automated, Autonomous and Connected Vehicles (GRVA</a:t>
                      </a:r>
                      <a:r>
                        <a:rPr kumimoji="1" lang="ja-JP" altLang="en-US" sz="900" dirty="0">
                          <a:latin typeface="メイリオ" panose="020B0604030504040204" pitchFamily="50" charset="-128"/>
                          <a:ea typeface="メイリオ" panose="020B0604030504040204" pitchFamily="50" charset="-128"/>
                        </a:rPr>
                        <a:t>）では議長として、自動運転に関する国際的な規制の策定を主導している。自動車基準の国際協調において広く認められている専門家であり、現在は国内外の自動車分野における自動化、ネットワーク化、デジタル化の推進に注力している。</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ミュンヘン工科大学で機械工学（自動車工学および製品開発）の専攻を卒業。</a:t>
                      </a:r>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320669720"/>
                  </a:ext>
                </a:extLst>
              </a:tr>
            </a:tbl>
          </a:graphicData>
        </a:graphic>
      </p:graphicFrame>
      <p:pic>
        <p:nvPicPr>
          <p:cNvPr id="9" name="Grafik 4">
            <a:extLst>
              <a:ext uri="{FF2B5EF4-FFF2-40B4-BE49-F238E27FC236}">
                <a16:creationId xmlns:a16="http://schemas.microsoft.com/office/drawing/2014/main" id="{0EFB5CD3-6E41-3C87-4262-25357DFD25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9480" y="7546742"/>
            <a:ext cx="1167359" cy="1226910"/>
          </a:xfrm>
          <a:prstGeom prst="rect">
            <a:avLst/>
          </a:prstGeom>
        </p:spPr>
      </p:pic>
      <p:pic>
        <p:nvPicPr>
          <p:cNvPr id="11" name="Picture 2" descr="D:\Users\Kawai\Desktop\TKawai_portrait.jpg">
            <a:extLst>
              <a:ext uri="{FF2B5EF4-FFF2-40B4-BE49-F238E27FC236}">
                <a16:creationId xmlns:a16="http://schemas.microsoft.com/office/drawing/2014/main" id="{0983E5C6-58A8-F498-FAB7-422A944A860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792" y="840147"/>
            <a:ext cx="1089469" cy="1452706"/>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descr="スーツを着た男性&#10;&#10;自動的に生成された説明">
            <a:extLst>
              <a:ext uri="{FF2B5EF4-FFF2-40B4-BE49-F238E27FC236}">
                <a16:creationId xmlns:a16="http://schemas.microsoft.com/office/drawing/2014/main" id="{26EF17AE-B672-8329-C296-03B3E621CE6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9075" b="10034"/>
          <a:stretch/>
        </p:blipFill>
        <p:spPr>
          <a:xfrm>
            <a:off x="219480" y="2702809"/>
            <a:ext cx="1171675" cy="1422211"/>
          </a:xfrm>
          <a:prstGeom prst="rect">
            <a:avLst/>
          </a:prstGeom>
        </p:spPr>
      </p:pic>
      <p:pic>
        <p:nvPicPr>
          <p:cNvPr id="13" name="図 11" descr="スーツを着た男性の顔&#10;&#10;説明は自動で生成されたものです">
            <a:extLst>
              <a:ext uri="{FF2B5EF4-FFF2-40B4-BE49-F238E27FC236}">
                <a16:creationId xmlns:a16="http://schemas.microsoft.com/office/drawing/2014/main" id="{271F9879-40C6-EFEF-2C92-18E722D947A4}"/>
              </a:ext>
            </a:extLst>
          </p:cNvPr>
          <p:cNvPicPr>
            <a:picLocks noChangeAspect="1"/>
          </p:cNvPicPr>
          <p:nvPr/>
        </p:nvPicPr>
        <p:blipFill>
          <a:blip r:embed="rId5"/>
          <a:stretch>
            <a:fillRect/>
          </a:stretch>
        </p:blipFill>
        <p:spPr>
          <a:xfrm>
            <a:off x="211860" y="5815033"/>
            <a:ext cx="1191032" cy="1306611"/>
          </a:xfrm>
          <a:prstGeom prst="rect">
            <a:avLst/>
          </a:prstGeom>
        </p:spPr>
      </p:pic>
      <p:pic>
        <p:nvPicPr>
          <p:cNvPr id="15" name="図 14" descr="スーツを着ている男はスマイルしている&#10;&#10;AI によって生成されたコンテンツは間違っている可能性があります。">
            <a:extLst>
              <a:ext uri="{FF2B5EF4-FFF2-40B4-BE49-F238E27FC236}">
                <a16:creationId xmlns:a16="http://schemas.microsoft.com/office/drawing/2014/main" id="{B6A22739-4F6B-B4A4-647A-59CE264FD74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1595" y="4329513"/>
            <a:ext cx="979957" cy="1306610"/>
          </a:xfrm>
          <a:prstGeom prst="rect">
            <a:avLst/>
          </a:prstGeom>
        </p:spPr>
      </p:pic>
    </p:spTree>
    <p:extLst>
      <p:ext uri="{BB962C8B-B14F-4D97-AF65-F5344CB8AC3E}">
        <p14:creationId xmlns:p14="http://schemas.microsoft.com/office/powerpoint/2010/main" val="319954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B01F9-5F6B-2433-D211-0F52350D9E25}"/>
            </a:ext>
          </a:extLst>
        </p:cNvPr>
        <p:cNvGrpSpPr/>
        <p:nvPr/>
      </p:nvGrpSpPr>
      <p:grpSpPr>
        <a:xfrm>
          <a:off x="0" y="0"/>
          <a:ext cx="0" cy="0"/>
          <a:chOff x="0" y="0"/>
          <a:chExt cx="0" cy="0"/>
        </a:xfrm>
      </p:grpSpPr>
      <p:pic>
        <p:nvPicPr>
          <p:cNvPr id="10" name="Picture 2">
            <a:extLst>
              <a:ext uri="{FF2B5EF4-FFF2-40B4-BE49-F238E27FC236}">
                <a16:creationId xmlns:a16="http://schemas.microsoft.com/office/drawing/2014/main" id="{43B2E236-E1D7-41D0-962C-26D2ADC8448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0375" y="592185"/>
            <a:ext cx="1146418" cy="1020715"/>
          </a:xfrm>
          <a:prstGeom prst="rect">
            <a:avLst/>
          </a:prstGeom>
          <a:noFill/>
          <a:ln>
            <a:noFill/>
          </a:ln>
        </p:spPr>
      </p:pic>
      <p:pic>
        <p:nvPicPr>
          <p:cNvPr id="3" name="図 2" descr="男, 人, 屋内, 持つ が含まれている画像&#10;&#10;AI によって生成されたコンテンツは間違っている可能性があります。">
            <a:extLst>
              <a:ext uri="{FF2B5EF4-FFF2-40B4-BE49-F238E27FC236}">
                <a16:creationId xmlns:a16="http://schemas.microsoft.com/office/drawing/2014/main" id="{279792F9-C775-C676-AFDB-4C1C637075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877" y="2727324"/>
            <a:ext cx="1246100" cy="1246100"/>
          </a:xfrm>
          <a:prstGeom prst="rect">
            <a:avLst/>
          </a:prstGeom>
        </p:spPr>
      </p:pic>
      <p:pic>
        <p:nvPicPr>
          <p:cNvPr id="5" name="图片 5">
            <a:extLst>
              <a:ext uri="{FF2B5EF4-FFF2-40B4-BE49-F238E27FC236}">
                <a16:creationId xmlns:a16="http://schemas.microsoft.com/office/drawing/2014/main" id="{9F908D7D-5B29-9E0A-8F2A-7E59CC528880}"/>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345" y="4298545"/>
            <a:ext cx="1145447" cy="1559048"/>
          </a:xfrm>
          <a:prstGeom prst="rect">
            <a:avLst/>
          </a:prstGeom>
          <a:noFill/>
          <a:ln>
            <a:noFill/>
          </a:ln>
        </p:spPr>
      </p:pic>
      <p:sp>
        <p:nvSpPr>
          <p:cNvPr id="22" name="テキスト ボックス 21">
            <a:extLst>
              <a:ext uri="{FF2B5EF4-FFF2-40B4-BE49-F238E27FC236}">
                <a16:creationId xmlns:a16="http://schemas.microsoft.com/office/drawing/2014/main" id="{790D677D-842A-0A6B-8527-A39979B534FF}"/>
              </a:ext>
            </a:extLst>
          </p:cNvPr>
          <p:cNvSpPr txBox="1"/>
          <p:nvPr/>
        </p:nvSpPr>
        <p:spPr>
          <a:xfrm>
            <a:off x="1650790" y="8450426"/>
            <a:ext cx="5013360" cy="1223412"/>
          </a:xfrm>
          <a:prstGeom prst="rect">
            <a:avLst/>
          </a:prstGeom>
        </p:spPr>
        <p:style>
          <a:lnRef idx="2">
            <a:schemeClr val="accent1"/>
          </a:lnRef>
          <a:fillRef idx="1">
            <a:schemeClr val="lt1"/>
          </a:fillRef>
          <a:effectRef idx="0">
            <a:schemeClr val="accent1"/>
          </a:effectRef>
          <a:fontRef idx="minor">
            <a:schemeClr val="dk1"/>
          </a:fontRef>
        </p:style>
        <p:txBody>
          <a:bodyPr wrap="none" lIns="252000" rIns="252000" rtlCol="0">
            <a:spAutoFit/>
          </a:bodyPr>
          <a:lstStyle/>
          <a:p>
            <a:r>
              <a:rPr kumimoji="1" lang="ja-JP" altLang="en-US" sz="1050" dirty="0">
                <a:solidFill>
                  <a:schemeClr val="tx1"/>
                </a:solidFill>
                <a:latin typeface="+mn-ea"/>
              </a:rPr>
              <a:t>事務局：</a:t>
            </a:r>
            <a:endParaRPr kumimoji="1" lang="en-US" altLang="ja-JP" sz="1050" dirty="0">
              <a:solidFill>
                <a:schemeClr val="tx1"/>
              </a:solidFill>
              <a:latin typeface="+mn-ea"/>
            </a:endParaRPr>
          </a:p>
          <a:p>
            <a:r>
              <a:rPr kumimoji="1" lang="ja-JP" altLang="en-US" sz="1050" dirty="0">
                <a:solidFill>
                  <a:schemeClr val="tx1"/>
                </a:solidFill>
                <a:latin typeface="+mn-ea"/>
              </a:rPr>
              <a:t>公益財団法人 日本自動車輸送技術協会 自動車基準認証国際化研究センター</a:t>
            </a:r>
            <a:endParaRPr kumimoji="1" lang="en-US" altLang="ja-JP" sz="1050" dirty="0">
              <a:solidFill>
                <a:schemeClr val="tx1"/>
              </a:solidFill>
              <a:latin typeface="+mn-ea"/>
            </a:endParaRPr>
          </a:p>
          <a:p>
            <a:endParaRPr kumimoji="1" lang="en-US" sz="1050" dirty="0">
              <a:solidFill>
                <a:schemeClr val="tx1"/>
              </a:solidFill>
              <a:latin typeface="+mn-ea"/>
            </a:endParaRPr>
          </a:p>
          <a:p>
            <a:r>
              <a:rPr kumimoji="1" lang="ja-JP" altLang="en-US" sz="1050" dirty="0">
                <a:solidFill>
                  <a:schemeClr val="tx1"/>
                </a:solidFill>
                <a:latin typeface="+mn-ea"/>
              </a:rPr>
              <a:t>東京都新宿区四谷三丁目</a:t>
            </a:r>
            <a:r>
              <a:rPr kumimoji="1" lang="en-US" altLang="ja-JP" sz="1050" dirty="0">
                <a:solidFill>
                  <a:schemeClr val="tx1"/>
                </a:solidFill>
                <a:latin typeface="+mn-ea"/>
              </a:rPr>
              <a:t>2-5 </a:t>
            </a:r>
            <a:r>
              <a:rPr kumimoji="1" lang="ja-JP" altLang="en-US" sz="1050" dirty="0">
                <a:solidFill>
                  <a:schemeClr val="tx1"/>
                </a:solidFill>
                <a:latin typeface="+mn-ea"/>
              </a:rPr>
              <a:t>全日本トラック総合会館</a:t>
            </a:r>
            <a:r>
              <a:rPr kumimoji="1" lang="en-US" altLang="ja-JP" sz="1050" dirty="0">
                <a:solidFill>
                  <a:schemeClr val="tx1"/>
                </a:solidFill>
                <a:latin typeface="+mn-ea"/>
              </a:rPr>
              <a:t>7F</a:t>
            </a:r>
            <a:endParaRPr kumimoji="1" lang="en-US" sz="1050" dirty="0">
              <a:solidFill>
                <a:schemeClr val="tx1"/>
              </a:solidFill>
              <a:latin typeface="+mn-ea"/>
            </a:endParaRPr>
          </a:p>
          <a:p>
            <a:r>
              <a:rPr kumimoji="1" lang="en-US" sz="1050" dirty="0">
                <a:solidFill>
                  <a:schemeClr val="tx1"/>
                </a:solidFill>
                <a:latin typeface="+mn-ea"/>
              </a:rPr>
              <a:t>TEL: 03-5362-7751</a:t>
            </a:r>
          </a:p>
          <a:p>
            <a:r>
              <a:rPr kumimoji="1" lang="en-US" sz="1050" dirty="0">
                <a:solidFill>
                  <a:schemeClr val="tx1"/>
                </a:solidFill>
                <a:latin typeface="+mn-ea"/>
              </a:rPr>
              <a:t>E-mail: jasic@jasic.org</a:t>
            </a:r>
          </a:p>
          <a:p>
            <a:r>
              <a:rPr kumimoji="1" lang="en-US" sz="1050" dirty="0">
                <a:solidFill>
                  <a:schemeClr val="tx1"/>
                </a:solidFill>
                <a:latin typeface="+mn-ea"/>
              </a:rPr>
              <a:t>URL: http://www.jasic.org/</a:t>
            </a:r>
            <a:endParaRPr kumimoji="1" lang="en-GB" sz="1050" dirty="0">
              <a:solidFill>
                <a:schemeClr val="tx1"/>
              </a:solidFill>
              <a:latin typeface="+mn-ea"/>
            </a:endParaRPr>
          </a:p>
        </p:txBody>
      </p:sp>
      <p:pic>
        <p:nvPicPr>
          <p:cNvPr id="2" name="図 1" descr="QR コード&#10;&#10;自動的に生成された説明">
            <a:extLst>
              <a:ext uri="{FF2B5EF4-FFF2-40B4-BE49-F238E27FC236}">
                <a16:creationId xmlns:a16="http://schemas.microsoft.com/office/drawing/2014/main" id="{9C025A61-7EA3-DC5D-E4ED-2D83E2950B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67863" y="6947139"/>
            <a:ext cx="977522" cy="977522"/>
          </a:xfrm>
          <a:prstGeom prst="rect">
            <a:avLst/>
          </a:prstGeom>
        </p:spPr>
      </p:pic>
      <p:grpSp>
        <p:nvGrpSpPr>
          <p:cNvPr id="4" name="グループ化 3">
            <a:extLst>
              <a:ext uri="{FF2B5EF4-FFF2-40B4-BE49-F238E27FC236}">
                <a16:creationId xmlns:a16="http://schemas.microsoft.com/office/drawing/2014/main" id="{51487B7E-28E8-3B7A-EA7B-122E41D8438B}"/>
              </a:ext>
            </a:extLst>
          </p:cNvPr>
          <p:cNvGrpSpPr/>
          <p:nvPr/>
        </p:nvGrpSpPr>
        <p:grpSpPr>
          <a:xfrm>
            <a:off x="240375" y="6511667"/>
            <a:ext cx="3429000" cy="454931"/>
            <a:chOff x="184150" y="6784045"/>
            <a:chExt cx="3429000" cy="454931"/>
          </a:xfrm>
        </p:grpSpPr>
        <p:sp>
          <p:nvSpPr>
            <p:cNvPr id="6" name="テキスト ボックス 5">
              <a:extLst>
                <a:ext uri="{FF2B5EF4-FFF2-40B4-BE49-F238E27FC236}">
                  <a16:creationId xmlns:a16="http://schemas.microsoft.com/office/drawing/2014/main" id="{4766ABF5-4414-476D-0349-C26CE323A919}"/>
                </a:ext>
              </a:extLst>
            </p:cNvPr>
            <p:cNvSpPr txBox="1"/>
            <p:nvPr/>
          </p:nvSpPr>
          <p:spPr>
            <a:xfrm>
              <a:off x="184150" y="6977366"/>
              <a:ext cx="3429000" cy="261610"/>
            </a:xfrm>
            <a:prstGeom prst="rect">
              <a:avLst/>
            </a:prstGeom>
            <a:noFill/>
          </p:spPr>
          <p:txBody>
            <a:bodyPr wrap="square">
              <a:spAutoFit/>
            </a:bodyPr>
            <a:lstStyle/>
            <a:p>
              <a:pPr algn="just"/>
              <a:r>
                <a:rPr lang="en-US" altLang="ja-JP" sz="1100" u="sng" dirty="0">
                  <a:solidFill>
                    <a:srgbClr val="0563C1"/>
                  </a:solidFill>
                  <a:effectLst/>
                  <a:latin typeface="メイリオ" panose="020B0604030504040204" pitchFamily="50" charset="-128"/>
                  <a:ea typeface="メイリオ" panose="020B0604030504040204" pitchFamily="50" charset="-128"/>
                  <a:cs typeface="ＭＳ Ｐゴシック" panose="020B0600070205080204" pitchFamily="50" charset="-128"/>
                  <a:hlinkClick r:id="rId6"/>
                </a:rPr>
                <a:t>https://www.jasic.org/ACV/</a:t>
              </a:r>
              <a:endParaRPr lang="ja-JP" altLang="ja-JP" sz="1050"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A126A8B2-4B20-61ED-D55B-9A29129A8A44}"/>
                </a:ext>
              </a:extLst>
            </p:cNvPr>
            <p:cNvSpPr txBox="1"/>
            <p:nvPr/>
          </p:nvSpPr>
          <p:spPr>
            <a:xfrm>
              <a:off x="184150" y="6784045"/>
              <a:ext cx="30059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講演資料は以下サイトよりご参照出来ます：</a:t>
              </a:r>
            </a:p>
          </p:txBody>
        </p:sp>
      </p:grpSp>
      <p:sp>
        <p:nvSpPr>
          <p:cNvPr id="9" name="テキスト ボックス 8">
            <a:extLst>
              <a:ext uri="{FF2B5EF4-FFF2-40B4-BE49-F238E27FC236}">
                <a16:creationId xmlns:a16="http://schemas.microsoft.com/office/drawing/2014/main" id="{02C0CDF1-A832-805B-3733-9C8CC9064985}"/>
              </a:ext>
            </a:extLst>
          </p:cNvPr>
          <p:cNvSpPr txBox="1"/>
          <p:nvPr/>
        </p:nvSpPr>
        <p:spPr>
          <a:xfrm>
            <a:off x="3481882" y="6488420"/>
            <a:ext cx="2994731" cy="430887"/>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アンケートのご協力をお願いします：</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hlinkClick r:id="rId7"/>
              </a:rPr>
              <a:t>https://forms.office.com/r/pMTkRR4TVB</a:t>
            </a:r>
            <a:endParaRPr kumimoji="1" lang="en-US" altLang="ja-JP" sz="1100" dirty="0">
              <a:latin typeface="メイリオ" panose="020B0604030504040204" pitchFamily="50" charset="-128"/>
              <a:ea typeface="メイリオ" panose="020B0604030504040204" pitchFamily="50" charset="-128"/>
            </a:endParaRPr>
          </a:p>
        </p:txBody>
      </p:sp>
      <p:pic>
        <p:nvPicPr>
          <p:cNvPr id="15" name="図 14">
            <a:extLst>
              <a:ext uri="{FF2B5EF4-FFF2-40B4-BE49-F238E27FC236}">
                <a16:creationId xmlns:a16="http://schemas.microsoft.com/office/drawing/2014/main" id="{075DACAF-FA21-6971-EE7C-1DD96877CE30}"/>
              </a:ext>
            </a:extLst>
          </p:cNvPr>
          <p:cNvPicPr>
            <a:picLocks noChangeAspect="1"/>
          </p:cNvPicPr>
          <p:nvPr/>
        </p:nvPicPr>
        <p:blipFill>
          <a:blip r:embed="rId8"/>
          <a:stretch>
            <a:fillRect/>
          </a:stretch>
        </p:blipFill>
        <p:spPr>
          <a:xfrm>
            <a:off x="4675341" y="7016834"/>
            <a:ext cx="873784" cy="856817"/>
          </a:xfrm>
          <a:prstGeom prst="rect">
            <a:avLst/>
          </a:prstGeom>
        </p:spPr>
      </p:pic>
      <p:graphicFrame>
        <p:nvGraphicFramePr>
          <p:cNvPr id="8" name="表 7">
            <a:extLst>
              <a:ext uri="{FF2B5EF4-FFF2-40B4-BE49-F238E27FC236}">
                <a16:creationId xmlns:a16="http://schemas.microsoft.com/office/drawing/2014/main" id="{22E6B669-4FD9-C288-9A58-3C84B0A6351F}"/>
              </a:ext>
            </a:extLst>
          </p:cNvPr>
          <p:cNvGraphicFramePr>
            <a:graphicFrameLocks noGrp="1"/>
          </p:cNvGraphicFramePr>
          <p:nvPr>
            <p:extLst>
              <p:ext uri="{D42A27DB-BD31-4B8C-83A1-F6EECF244321}">
                <p14:modId xmlns:p14="http://schemas.microsoft.com/office/powerpoint/2010/main" val="3168747876"/>
              </p:ext>
            </p:extLst>
          </p:nvPr>
        </p:nvGraphicFramePr>
        <p:xfrm>
          <a:off x="189000" y="212328"/>
          <a:ext cx="6480000" cy="5760720"/>
        </p:xfrm>
        <a:graphic>
          <a:graphicData uri="http://schemas.openxmlformats.org/drawingml/2006/table">
            <a:tbl>
              <a:tblPr firstRow="1" bandRow="1">
                <a:tableStyleId>{5940675A-B579-460E-94D1-54222C63F5DA}</a:tableStyleId>
              </a:tblPr>
              <a:tblGrid>
                <a:gridCol w="1236436">
                  <a:extLst>
                    <a:ext uri="{9D8B030D-6E8A-4147-A177-3AD203B41FA5}">
                      <a16:colId xmlns:a16="http://schemas.microsoft.com/office/drawing/2014/main" val="2682628008"/>
                    </a:ext>
                  </a:extLst>
                </a:gridCol>
                <a:gridCol w="5243564">
                  <a:extLst>
                    <a:ext uri="{9D8B030D-6E8A-4147-A177-3AD203B41FA5}">
                      <a16:colId xmlns:a16="http://schemas.microsoft.com/office/drawing/2014/main" val="900691822"/>
                    </a:ext>
                  </a:extLst>
                </a:gridCol>
              </a:tblGrid>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r>
                        <a:rPr kumimoji="1" lang="ja-JP" altLang="en-US" sz="900" dirty="0">
                          <a:latin typeface="メイリオ" panose="020B0604030504040204" pitchFamily="50" charset="-128"/>
                          <a:ea typeface="メイリオ" panose="020B0604030504040204" pitchFamily="50" charset="-128"/>
                        </a:rPr>
                        <a:t>氏名　</a:t>
                      </a:r>
                      <a:r>
                        <a:rPr kumimoji="1" lang="en-US" altLang="ja-JP" sz="900" dirty="0">
                          <a:latin typeface="メイリオ" panose="020B0604030504040204" pitchFamily="50" charset="-128"/>
                          <a:ea typeface="メイリオ" panose="020B0604030504040204" pitchFamily="50" charset="-128"/>
                        </a:rPr>
                        <a:t>Ibrahima Sow</a:t>
                      </a:r>
                      <a:endParaRPr kumimoji="1" lang="ja-JP" altLang="en-US"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所属　カナダ運輸省 </a:t>
                      </a:r>
                      <a:r>
                        <a:rPr kumimoji="1" lang="en-US" altLang="ja-JP" sz="900" dirty="0">
                          <a:latin typeface="メイリオ" panose="020B0604030504040204" pitchFamily="50" charset="-128"/>
                          <a:ea typeface="メイリオ" panose="020B0604030504040204" pitchFamily="50" charset="-128"/>
                        </a:rPr>
                        <a:t>Road Safety &amp; Vehicle Regulations</a:t>
                      </a:r>
                      <a:r>
                        <a:rPr kumimoji="1" lang="ja-JP" altLang="en-US" sz="900" dirty="0">
                          <a:latin typeface="メイリオ" panose="020B0604030504040204" pitchFamily="50" charset="-128"/>
                          <a:ea typeface="メイリオ" panose="020B0604030504040204" pitchFamily="50" charset="-128"/>
                        </a:rPr>
                        <a:t>、エグゼクティブダイレクター</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＜略歴＞</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カナダ運輸省で道路安全・車両規制部門のエグゼクティブ・ディレクターとして、道路交通および自動車の安全に関する連邦法制度や政策の策定・実施を統括。特に、コネクテッド・自動運転車の安全な試験および導入に向けた国家的な安全要件の策定を主導し、国内の試験ガイドラインや自動運転システム（</a:t>
                      </a:r>
                      <a:r>
                        <a:rPr kumimoji="1" lang="en-US" altLang="ja-JP" sz="900" dirty="0">
                          <a:latin typeface="メイリオ" panose="020B0604030504040204" pitchFamily="50" charset="-128"/>
                          <a:ea typeface="メイリオ" panose="020B0604030504040204" pitchFamily="50" charset="-128"/>
                        </a:rPr>
                        <a:t>ADS</a:t>
                      </a:r>
                      <a:r>
                        <a:rPr kumimoji="1" lang="ja-JP" altLang="en-US" sz="900" dirty="0">
                          <a:latin typeface="メイリオ" panose="020B0604030504040204" pitchFamily="50" charset="-128"/>
                          <a:ea typeface="メイリオ" panose="020B0604030504040204" pitchFamily="50" charset="-128"/>
                        </a:rPr>
                        <a:t>）向けの安全評価ツールなど、様々な施策を推進している。</a:t>
                      </a:r>
                    </a:p>
                    <a:p>
                      <a:r>
                        <a:rPr kumimoji="1" lang="ja-JP" altLang="en-US" sz="900" dirty="0">
                          <a:latin typeface="メイリオ" panose="020B0604030504040204" pitchFamily="50" charset="-128"/>
                          <a:ea typeface="メイリオ" panose="020B0604030504040204" pitchFamily="50" charset="-128"/>
                        </a:rPr>
                        <a:t>国際的には、</a:t>
                      </a:r>
                      <a:r>
                        <a:rPr kumimoji="1" lang="en-US" altLang="ja-JP" sz="900" dirty="0">
                          <a:latin typeface="メイリオ" panose="020B0604030504040204" pitchFamily="50" charset="-128"/>
                          <a:ea typeface="メイリオ" panose="020B0604030504040204" pitchFamily="50" charset="-128"/>
                        </a:rPr>
                        <a:t>UNECE</a:t>
                      </a:r>
                      <a:r>
                        <a:rPr kumimoji="1" lang="ja-JP" altLang="en-US" sz="900" dirty="0">
                          <a:latin typeface="メイリオ" panose="020B0604030504040204" pitchFamily="50" charset="-128"/>
                          <a:ea typeface="メイリオ" panose="020B0604030504040204" pitchFamily="50" charset="-128"/>
                        </a:rPr>
                        <a:t>の道路交通安全グローバルフォーラム（</a:t>
                      </a:r>
                      <a:r>
                        <a:rPr kumimoji="1" lang="en-US" altLang="ja-JP" sz="900" dirty="0">
                          <a:latin typeface="メイリオ" panose="020B0604030504040204" pitchFamily="50" charset="-128"/>
                          <a:ea typeface="メイリオ" panose="020B0604030504040204" pitchFamily="50" charset="-128"/>
                        </a:rPr>
                        <a:t>WP.1</a:t>
                      </a:r>
                      <a:r>
                        <a:rPr kumimoji="1" lang="ja-JP" altLang="en-US" sz="900" dirty="0">
                          <a:latin typeface="メイリオ" panose="020B0604030504040204" pitchFamily="50" charset="-128"/>
                          <a:ea typeface="メイリオ" panose="020B0604030504040204" pitchFamily="50" charset="-128"/>
                        </a:rPr>
                        <a:t>）および自動車基準調和世界フォーラム（</a:t>
                      </a:r>
                      <a:r>
                        <a:rPr kumimoji="1" lang="en-US" altLang="ja-JP" sz="900" dirty="0">
                          <a:latin typeface="メイリオ" panose="020B0604030504040204" pitchFamily="50" charset="-128"/>
                          <a:ea typeface="メイリオ" panose="020B0604030504040204" pitchFamily="50" charset="-128"/>
                        </a:rPr>
                        <a:t>WP.29</a:t>
                      </a:r>
                      <a:r>
                        <a:rPr kumimoji="1" lang="ja-JP" altLang="en-US" sz="900" dirty="0">
                          <a:latin typeface="メイリオ" panose="020B0604030504040204" pitchFamily="50" charset="-128"/>
                          <a:ea typeface="メイリオ" panose="020B0604030504040204" pitchFamily="50" charset="-128"/>
                        </a:rPr>
                        <a:t>）においてカナダ代表を務めている。自動運転システム（</a:t>
                      </a:r>
                      <a:r>
                        <a:rPr kumimoji="1" lang="en-US" altLang="ja-JP" sz="900" dirty="0">
                          <a:latin typeface="メイリオ" panose="020B0604030504040204" pitchFamily="50" charset="-128"/>
                          <a:ea typeface="メイリオ" panose="020B0604030504040204" pitchFamily="50" charset="-128"/>
                        </a:rPr>
                        <a:t>ADS</a:t>
                      </a:r>
                      <a:r>
                        <a:rPr kumimoji="1" lang="ja-JP" altLang="en-US" sz="900" dirty="0">
                          <a:latin typeface="メイリオ" panose="020B0604030504040204" pitchFamily="50" charset="-128"/>
                          <a:ea typeface="メイリオ" panose="020B0604030504040204" pitchFamily="50" charset="-128"/>
                        </a:rPr>
                        <a:t>）の安全性に関する非公式作業部会では共同議長として活動しており、</a:t>
                      </a:r>
                      <a:r>
                        <a:rPr kumimoji="1" lang="en-US" altLang="ja-JP" sz="900" dirty="0">
                          <a:latin typeface="メイリオ" panose="020B0604030504040204" pitchFamily="50" charset="-128"/>
                          <a:ea typeface="メイリオ" panose="020B0604030504040204" pitchFamily="50" charset="-128"/>
                        </a:rPr>
                        <a:t>UN</a:t>
                      </a:r>
                      <a:r>
                        <a:rPr kumimoji="1" lang="ja-JP" altLang="en-US" sz="900" dirty="0">
                          <a:latin typeface="メイリオ" panose="020B0604030504040204" pitchFamily="50" charset="-128"/>
                          <a:ea typeface="メイリオ" panose="020B0604030504040204" pitchFamily="50" charset="-128"/>
                        </a:rPr>
                        <a:t>規則およびグローバル技術規則（</a:t>
                      </a:r>
                      <a:r>
                        <a:rPr kumimoji="1" lang="en-US" altLang="ja-JP" sz="900" dirty="0">
                          <a:latin typeface="メイリオ" panose="020B0604030504040204" pitchFamily="50" charset="-128"/>
                          <a:ea typeface="メイリオ" panose="020B0604030504040204" pitchFamily="50" charset="-128"/>
                        </a:rPr>
                        <a:t>GTR</a:t>
                      </a:r>
                      <a:r>
                        <a:rPr kumimoji="1" lang="ja-JP" altLang="en-US" sz="900" dirty="0">
                          <a:latin typeface="メイリオ" panose="020B0604030504040204" pitchFamily="50" charset="-128"/>
                          <a:ea typeface="メイリオ" panose="020B0604030504040204" pitchFamily="50" charset="-128"/>
                        </a:rPr>
                        <a:t>）の策定に携わっている。</a:t>
                      </a:r>
                    </a:p>
                    <a:p>
                      <a:r>
                        <a:rPr kumimoji="1" lang="ja-JP" altLang="en-US" sz="900" dirty="0">
                          <a:latin typeface="メイリオ" panose="020B0604030504040204" pitchFamily="50" charset="-128"/>
                          <a:ea typeface="メイリオ" panose="020B0604030504040204" pitchFamily="50" charset="-128"/>
                        </a:rPr>
                        <a:t>その他、消費者・国民への啓発活動、交通事故調査、評価・データシステム（全国衝突データベース）、交通利用者の安全（注意散漫・酩酊運転、交通弱者対策など）、人的要因や衝突回避に関する研究・試験・基準・規制、大型車両の安全（例：運転時間規制）、国内外のステークホルダーとの連携など、広範な分野で監督責任を担う。機械工学の学士号および修士号を有し、材料の特性評価および複合材料・粘弾性材料の非破壊検査を専門とする。</a:t>
                      </a:r>
                    </a:p>
                  </a:txBody>
                  <a:tcPr/>
                </a:tc>
                <a:extLst>
                  <a:ext uri="{0D108BD9-81ED-4DB2-BD59-A6C34878D82A}">
                    <a16:rowId xmlns:a16="http://schemas.microsoft.com/office/drawing/2014/main" val="4164540864"/>
                  </a:ext>
                </a:extLst>
              </a:tr>
              <a:tr h="1520587">
                <a:tc>
                  <a:txBody>
                    <a:bodyPr/>
                    <a:lstStyle/>
                    <a:p>
                      <a:endParaRPr kumimoji="1" lang="ja-JP" altLang="en-US">
                        <a:latin typeface="メイリオ" panose="020B0604030504040204" pitchFamily="50" charset="-128"/>
                        <a:ea typeface="メイリオ"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氏名　</a:t>
                      </a:r>
                      <a:r>
                        <a:rPr kumimoji="1" lang="en-US" altLang="ja-JP" sz="900" dirty="0">
                          <a:latin typeface="メイリオ" panose="020B0604030504040204" pitchFamily="50" charset="-128"/>
                          <a:ea typeface="メイリオ" panose="020B0604030504040204" pitchFamily="50" charset="-128"/>
                        </a:rPr>
                        <a:t>Mohamed Brahmi</a:t>
                      </a:r>
                    </a:p>
                    <a:p>
                      <a:r>
                        <a:rPr kumimoji="1" lang="ja-JP" altLang="en-US" sz="900" dirty="0">
                          <a:latin typeface="メイリオ" panose="020B0604030504040204" pitchFamily="50" charset="-128"/>
                          <a:ea typeface="メイリオ" panose="020B0604030504040204" pitchFamily="50" charset="-128"/>
                        </a:rPr>
                        <a:t>所属　</a:t>
                      </a:r>
                      <a:r>
                        <a:rPr kumimoji="1" lang="ja-JP" altLang="en-US" sz="900" b="0" baseline="0" dirty="0">
                          <a:latin typeface="Arial" panose="020B0604020202020204" pitchFamily="34" charset="0"/>
                          <a:ea typeface="メイリオ" panose="020B0604030504040204" pitchFamily="50" charset="-128"/>
                        </a:rPr>
                        <a:t>欧州委員会 域内市場・産業・起業・中小企業総局（</a:t>
                      </a:r>
                      <a:r>
                        <a:rPr kumimoji="1" lang="en-US" altLang="ja-JP" sz="900" b="0" baseline="0" dirty="0">
                          <a:latin typeface="Arial" panose="020B0604020202020204" pitchFamily="34" charset="0"/>
                          <a:ea typeface="メイリオ" panose="020B0604030504040204" pitchFamily="50" charset="-128"/>
                        </a:rPr>
                        <a:t>DG GROW</a:t>
                      </a:r>
                      <a:r>
                        <a:rPr kumimoji="1" lang="ja-JP" altLang="en-US" sz="900" b="0" baseline="0" dirty="0">
                          <a:latin typeface="Arial" panose="020B0604020202020204" pitchFamily="34" charset="0"/>
                          <a:ea typeface="メイリオ" panose="020B0604030504040204" pitchFamily="50" charset="-128"/>
                        </a:rPr>
                        <a:t>）モビリティ部門</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＜略歴＞</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欧州委員会で自動運転およびコネクテッドカーに関する規制策定に携わるとともに、</a:t>
                      </a:r>
                      <a:r>
                        <a:rPr kumimoji="1" lang="en-US" altLang="ja-JP" sz="900" dirty="0">
                          <a:latin typeface="メイリオ" panose="020B0604030504040204" pitchFamily="50" charset="-128"/>
                          <a:ea typeface="メイリオ" panose="020B0604030504040204" pitchFamily="50" charset="-128"/>
                        </a:rPr>
                        <a:t>2024</a:t>
                      </a:r>
                      <a:r>
                        <a:rPr kumimoji="1" lang="ja-JP" altLang="en-US" sz="900" dirty="0">
                          <a:latin typeface="メイリオ" panose="020B0604030504040204" pitchFamily="50" charset="-128"/>
                          <a:ea typeface="メイリオ" panose="020B0604030504040204" pitchFamily="50" charset="-128"/>
                        </a:rPr>
                        <a:t>年よりミュンヘン応用科学大学にて自動運転および先進運転支援システム（</a:t>
                      </a:r>
                      <a:r>
                        <a:rPr kumimoji="1" lang="en-US" altLang="ja-JP" sz="900" dirty="0">
                          <a:latin typeface="メイリオ" panose="020B0604030504040204" pitchFamily="50" charset="-128"/>
                          <a:ea typeface="メイリオ" panose="020B0604030504040204" pitchFamily="50" charset="-128"/>
                        </a:rPr>
                        <a:t>ADAS</a:t>
                      </a:r>
                      <a:r>
                        <a:rPr kumimoji="1" lang="ja-JP" altLang="en-US" sz="900" dirty="0">
                          <a:latin typeface="メイリオ" panose="020B0604030504040204" pitchFamily="50" charset="-128"/>
                          <a:ea typeface="メイリオ" panose="020B0604030504040204" pitchFamily="50" charset="-128"/>
                        </a:rPr>
                        <a:t>）に関する講義を担当している。</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自動車業界では、</a:t>
                      </a:r>
                      <a:r>
                        <a:rPr kumimoji="1" lang="en-US" altLang="ja-JP" sz="900" dirty="0">
                          <a:latin typeface="メイリオ" panose="020B0604030504040204" pitchFamily="50" charset="-128"/>
                          <a:ea typeface="メイリオ" panose="020B0604030504040204" pitchFamily="50" charset="-128"/>
                        </a:rPr>
                        <a:t>Continental</a:t>
                      </a:r>
                      <a:r>
                        <a:rPr kumimoji="1" lang="ja-JP" altLang="en-US" sz="900" dirty="0">
                          <a:latin typeface="メイリオ" panose="020B0604030504040204" pitchFamily="50" charset="-128"/>
                          <a:ea typeface="メイリオ" panose="020B0604030504040204" pitchFamily="50" charset="-128"/>
                        </a:rPr>
                        <a:t>社でドイツ・リンダウ拠点でのレーダーを用いた</a:t>
                      </a:r>
                      <a:r>
                        <a:rPr kumimoji="1" lang="en-US" altLang="ja-JP" sz="900" dirty="0">
                          <a:latin typeface="メイリオ" panose="020B0604030504040204" pitchFamily="50" charset="-128"/>
                          <a:ea typeface="メイリオ" panose="020B0604030504040204" pitchFamily="50" charset="-128"/>
                        </a:rPr>
                        <a:t>ADAS</a:t>
                      </a:r>
                      <a:r>
                        <a:rPr kumimoji="1" lang="ja-JP" altLang="en-US" sz="900" dirty="0">
                          <a:latin typeface="メイリオ" panose="020B0604030504040204" pitchFamily="50" charset="-128"/>
                          <a:ea typeface="メイリオ" panose="020B0604030504040204" pitchFamily="50" charset="-128"/>
                        </a:rPr>
                        <a:t>開発（</a:t>
                      </a:r>
                      <a:r>
                        <a:rPr kumimoji="1" lang="en-US" altLang="ja-JP" sz="900" dirty="0">
                          <a:latin typeface="メイリオ" panose="020B0604030504040204" pitchFamily="50" charset="-128"/>
                          <a:ea typeface="メイリオ" panose="020B0604030504040204" pitchFamily="50" charset="-128"/>
                        </a:rPr>
                        <a:t>2014</a:t>
                      </a:r>
                      <a:r>
                        <a:rPr kumimoji="1" lang="ja-JP" altLang="en-US" sz="900" dirty="0">
                          <a:latin typeface="メイリオ" panose="020B0604030504040204" pitchFamily="50" charset="-128"/>
                          <a:ea typeface="メイリオ" panose="020B0604030504040204" pitchFamily="50" charset="-128"/>
                        </a:rPr>
                        <a:t>年）、日本・横浜での</a:t>
                      </a:r>
                      <a:r>
                        <a:rPr kumimoji="1" lang="en-US" altLang="ja-JP" sz="900" dirty="0">
                          <a:latin typeface="メイリオ" panose="020B0604030504040204" pitchFamily="50" charset="-128"/>
                          <a:ea typeface="メイリオ" panose="020B0604030504040204" pitchFamily="50" charset="-128"/>
                        </a:rPr>
                        <a:t>3</a:t>
                      </a:r>
                      <a:r>
                        <a:rPr kumimoji="1" lang="ja-JP" altLang="en-US" sz="900" dirty="0">
                          <a:latin typeface="メイリオ" panose="020B0604030504040204" pitchFamily="50" charset="-128"/>
                          <a:ea typeface="メイリオ" panose="020B0604030504040204" pitchFamily="50" charset="-128"/>
                        </a:rPr>
                        <a:t>年間の駐在勤務（</a:t>
                      </a:r>
                      <a:r>
                        <a:rPr kumimoji="1" lang="en-US" altLang="ja-JP" sz="900" dirty="0">
                          <a:latin typeface="メイリオ" panose="020B0604030504040204" pitchFamily="50" charset="-128"/>
                          <a:ea typeface="メイリオ" panose="020B0604030504040204" pitchFamily="50" charset="-128"/>
                        </a:rPr>
                        <a:t>2016</a:t>
                      </a:r>
                      <a:r>
                        <a:rPr kumimoji="1" lang="ja-JP" altLang="en-US" sz="900" dirty="0">
                          <a:latin typeface="メイリオ" panose="020B0604030504040204" pitchFamily="50" charset="-128"/>
                          <a:ea typeface="メイリオ" panose="020B0604030504040204" pitchFamily="50" charset="-128"/>
                        </a:rPr>
                        <a:t>年）、レーダーシステム基盤技術の開発リード（</a:t>
                      </a:r>
                      <a:r>
                        <a:rPr kumimoji="1" lang="en-US" altLang="ja-JP" sz="900" dirty="0">
                          <a:latin typeface="メイリオ" panose="020B0604030504040204" pitchFamily="50" charset="-128"/>
                          <a:ea typeface="メイリオ" panose="020B0604030504040204" pitchFamily="50" charset="-128"/>
                        </a:rPr>
                        <a:t>2019</a:t>
                      </a:r>
                      <a:r>
                        <a:rPr kumimoji="1" lang="ja-JP" altLang="en-US" sz="900" dirty="0">
                          <a:latin typeface="メイリオ" panose="020B0604030504040204" pitchFamily="50" charset="-128"/>
                          <a:ea typeface="メイリオ" panose="020B0604030504040204" pitchFamily="50" charset="-128"/>
                        </a:rPr>
                        <a:t>年）、</a:t>
                      </a:r>
                      <a:r>
                        <a:rPr kumimoji="1" lang="en-US" altLang="ja-JP" sz="900" dirty="0">
                          <a:latin typeface="メイリオ" panose="020B0604030504040204" pitchFamily="50" charset="-128"/>
                          <a:ea typeface="メイリオ" panose="020B0604030504040204" pitchFamily="50" charset="-128"/>
                        </a:rPr>
                        <a:t>BMW</a:t>
                      </a:r>
                      <a:r>
                        <a:rPr kumimoji="1" lang="ja-JP" altLang="en-US" sz="900" dirty="0">
                          <a:latin typeface="メイリオ" panose="020B0604030504040204" pitchFamily="50" charset="-128"/>
                          <a:ea typeface="メイリオ" panose="020B0604030504040204" pitchFamily="50" charset="-128"/>
                        </a:rPr>
                        <a:t>グループでレベル</a:t>
                      </a:r>
                      <a:r>
                        <a:rPr kumimoji="1" lang="en-US" altLang="ja-JP" sz="900" dirty="0">
                          <a:latin typeface="メイリオ" panose="020B0604030504040204" pitchFamily="50" charset="-128"/>
                          <a:ea typeface="メイリオ" panose="020B0604030504040204" pitchFamily="50" charset="-128"/>
                        </a:rPr>
                        <a:t>3</a:t>
                      </a:r>
                      <a:r>
                        <a:rPr kumimoji="1" lang="ja-JP" altLang="en-US" sz="900" dirty="0">
                          <a:latin typeface="メイリオ" panose="020B0604030504040204" pitchFamily="50" charset="-128"/>
                          <a:ea typeface="メイリオ" panose="020B0604030504040204" pitchFamily="50" charset="-128"/>
                        </a:rPr>
                        <a:t>自動運転の検証手法の開発（</a:t>
                      </a:r>
                      <a:r>
                        <a:rPr kumimoji="1" lang="en-US" altLang="ja-JP" sz="900" dirty="0">
                          <a:latin typeface="メイリオ" panose="020B0604030504040204" pitchFamily="50" charset="-128"/>
                          <a:ea typeface="メイリオ" panose="020B0604030504040204" pitchFamily="50" charset="-128"/>
                        </a:rPr>
                        <a:t>2000</a:t>
                      </a:r>
                      <a:r>
                        <a:rPr kumimoji="1" lang="ja-JP" altLang="en-US" sz="900" dirty="0">
                          <a:latin typeface="メイリオ" panose="020B0604030504040204" pitchFamily="50" charset="-128"/>
                          <a:ea typeface="メイリオ" panose="020B0604030504040204" pitchFamily="50" charset="-128"/>
                        </a:rPr>
                        <a:t>年）など、長年にわたり先進運転支援技術の分野で実績を積む。</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学歴として、ミュンヘン工科大学にて工学ディプロム（</a:t>
                      </a:r>
                      <a:r>
                        <a:rPr kumimoji="1" lang="en-US" altLang="ja-JP" sz="900" dirty="0">
                          <a:latin typeface="メイリオ" panose="020B0604030504040204" pitchFamily="50" charset="-128"/>
                          <a:ea typeface="メイリオ" panose="020B0604030504040204" pitchFamily="50" charset="-128"/>
                        </a:rPr>
                        <a:t>Dipl.-Ing.</a:t>
                      </a:r>
                      <a:r>
                        <a:rPr kumimoji="1" lang="ja-JP" altLang="en-US" sz="900" dirty="0">
                          <a:latin typeface="メイリオ" panose="020B0604030504040204" pitchFamily="50" charset="-128"/>
                          <a:ea typeface="メイリオ" panose="020B0604030504040204" pitchFamily="50" charset="-128"/>
                        </a:rPr>
                        <a:t>）を取得後、ブラウンシュヴァイク工科大学にて工学博士号（</a:t>
                      </a:r>
                      <a:r>
                        <a:rPr kumimoji="1" lang="en-US" altLang="ja-JP" sz="900" dirty="0">
                          <a:latin typeface="メイリオ" panose="020B0604030504040204" pitchFamily="50" charset="-128"/>
                          <a:ea typeface="メイリオ" panose="020B0604030504040204" pitchFamily="50" charset="-128"/>
                        </a:rPr>
                        <a:t>Dr.-Ing.</a:t>
                      </a:r>
                      <a:r>
                        <a:rPr kumimoji="1" lang="ja-JP" altLang="en-US" sz="900" dirty="0">
                          <a:latin typeface="メイリオ" panose="020B0604030504040204" pitchFamily="50" charset="-128"/>
                          <a:ea typeface="メイリオ" panose="020B0604030504040204" pitchFamily="50" charset="-128"/>
                        </a:rPr>
                        <a:t>）を取得している。</a:t>
                      </a:r>
                    </a:p>
                  </a:txBody>
                  <a:tcPr/>
                </a:tc>
                <a:extLst>
                  <a:ext uri="{0D108BD9-81ED-4DB2-BD59-A6C34878D82A}">
                    <a16:rowId xmlns:a16="http://schemas.microsoft.com/office/drawing/2014/main" val="3386007498"/>
                  </a:ext>
                </a:extLst>
              </a:tr>
              <a:tr h="1120995">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氏名　</a:t>
                      </a:r>
                      <a:r>
                        <a:rPr kumimoji="1" lang="en-US" altLang="ja-JP" sz="900" dirty="0">
                          <a:latin typeface="メイリオ" panose="020B0604030504040204" pitchFamily="50" charset="-128"/>
                          <a:ea typeface="メイリオ" panose="020B0604030504040204" pitchFamily="50" charset="-128"/>
                        </a:rPr>
                        <a:t>Chen </a:t>
                      </a:r>
                      <a:r>
                        <a:rPr kumimoji="1" lang="en-US" altLang="ja-JP" sz="900" dirty="0" err="1">
                          <a:latin typeface="メイリオ" panose="020B0604030504040204" pitchFamily="50" charset="-128"/>
                          <a:ea typeface="メイリオ" panose="020B0604030504040204" pitchFamily="50" charset="-128"/>
                        </a:rPr>
                        <a:t>Chen</a:t>
                      </a:r>
                      <a:endParaRPr kumimoji="1" lang="en-US" altLang="ja-JP" sz="9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所属　</a:t>
                      </a:r>
                      <a:r>
                        <a:rPr kumimoji="1" lang="ja-JP" altLang="en-US" sz="900" b="0" baseline="0" dirty="0">
                          <a:latin typeface="Arial" panose="020B0604020202020204" pitchFamily="34" charset="0"/>
                          <a:ea typeface="メイリオ" panose="020B0604030504040204" pitchFamily="50" charset="-128"/>
                        </a:rPr>
                        <a:t>中国自動車技術研究センター（</a:t>
                      </a:r>
                      <a:r>
                        <a:rPr kumimoji="1" lang="en-US" altLang="ja-JP" sz="900" b="0" baseline="0" dirty="0">
                          <a:latin typeface="Arial" panose="020B0604020202020204" pitchFamily="34" charset="0"/>
                          <a:ea typeface="メイリオ" panose="020B0604030504040204" pitchFamily="50" charset="-128"/>
                        </a:rPr>
                        <a:t>CATARC</a:t>
                      </a:r>
                      <a:r>
                        <a:rPr kumimoji="1" lang="ja-JP" altLang="en-US" sz="900" b="0" baseline="0" dirty="0">
                          <a:latin typeface="Arial" panose="020B0604020202020204" pitchFamily="34" charset="0"/>
                          <a:ea typeface="メイリオ" panose="020B0604030504040204" pitchFamily="50" charset="-128"/>
                        </a:rPr>
                        <a:t>）、テクニカルマネージャー</a:t>
                      </a:r>
                      <a:endParaRPr kumimoji="1" lang="ja-JP" altLang="en-US" sz="90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dirty="0">
                          <a:latin typeface="メイリオ" panose="020B0604030504040204" pitchFamily="50" charset="-128"/>
                          <a:ea typeface="メイリオ" panose="020B0604030504040204" pitchFamily="50" charset="-128"/>
                        </a:rPr>
                        <a:t>＜略歴＞</a:t>
                      </a:r>
                      <a:endParaRPr kumimoji="1" lang="en-US" altLang="ja-JP" sz="9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900" dirty="0">
                          <a:latin typeface="メイリオ" panose="020B0604030504040204" pitchFamily="50" charset="-128"/>
                          <a:ea typeface="メイリオ" panose="020B0604030504040204" pitchFamily="50" charset="-128"/>
                        </a:rPr>
                        <a:t>CATARC</a:t>
                      </a:r>
                      <a:r>
                        <a:rPr kumimoji="1" lang="ja-JP" altLang="en-US" sz="900" dirty="0">
                          <a:latin typeface="メイリオ" panose="020B0604030504040204" pitchFamily="50" charset="-128"/>
                          <a:ea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rPr>
                        <a:t>China Automotive Technology and Research Center Co., Ltd.</a:t>
                      </a:r>
                      <a:r>
                        <a:rPr kumimoji="1" lang="ja-JP" altLang="en-US" sz="900" dirty="0">
                          <a:latin typeface="メイリオ" panose="020B0604030504040204" pitchFamily="50" charset="-128"/>
                          <a:ea typeface="メイリオ" panose="020B0604030504040204" pitchFamily="50" charset="-128"/>
                        </a:rPr>
                        <a:t>）でインテリジェント・コネクテッドビークル（</a:t>
                      </a:r>
                      <a:r>
                        <a:rPr kumimoji="1" lang="en-US" altLang="ja-JP" sz="900" dirty="0">
                          <a:latin typeface="メイリオ" panose="020B0604030504040204" pitchFamily="50" charset="-128"/>
                          <a:ea typeface="メイリオ" panose="020B0604030504040204" pitchFamily="50" charset="-128"/>
                        </a:rPr>
                        <a:t>ICV</a:t>
                      </a:r>
                      <a:r>
                        <a:rPr kumimoji="1" lang="ja-JP" altLang="en-US" sz="900" dirty="0">
                          <a:latin typeface="メイリオ" panose="020B0604030504040204" pitchFamily="50" charset="-128"/>
                          <a:ea typeface="メイリオ" panose="020B0604030504040204" pitchFamily="50" charset="-128"/>
                        </a:rPr>
                        <a:t>）分野における走行シナリオおよびシミュレーション応用に関する技術研究を担当し、国家標準の策定プロセスに深く関与している。</a:t>
                      </a:r>
                      <a:endParaRPr kumimoji="1" lang="en-US" altLang="ja-JP" sz="900" dirty="0">
                        <a:latin typeface="メイリオ" panose="020B0604030504040204" pitchFamily="50" charset="-128"/>
                        <a:ea typeface="メイリオ" panose="020B0604030504040204" pitchFamily="50" charset="-128"/>
                      </a:endParaRPr>
                    </a:p>
                    <a:p>
                      <a:r>
                        <a:rPr kumimoji="1" lang="ja-JP" altLang="en-US" sz="900" dirty="0">
                          <a:latin typeface="メイリオ" panose="020B0604030504040204" pitchFamily="50" charset="-128"/>
                          <a:ea typeface="メイリオ" panose="020B0604030504040204" pitchFamily="50" charset="-128"/>
                        </a:rPr>
                        <a:t>国際的には、</a:t>
                      </a:r>
                      <a:r>
                        <a:rPr kumimoji="1" lang="en-US" altLang="ja-JP" sz="900" dirty="0">
                          <a:latin typeface="メイリオ" panose="020B0604030504040204" pitchFamily="50" charset="-128"/>
                          <a:ea typeface="メイリオ" panose="020B0604030504040204" pitchFamily="50" charset="-128"/>
                        </a:rPr>
                        <a:t>ISO 34505</a:t>
                      </a:r>
                      <a:r>
                        <a:rPr kumimoji="1" lang="ja-JP" altLang="en-US" sz="900" dirty="0">
                          <a:latin typeface="メイリオ" panose="020B0604030504040204" pitchFamily="50" charset="-128"/>
                          <a:ea typeface="メイリオ" panose="020B0604030504040204" pitchFamily="50" charset="-128"/>
                        </a:rPr>
                        <a:t>「自動運転システムのテストシナリオ </a:t>
                      </a:r>
                      <a:r>
                        <a:rPr kumimoji="1" lang="en-US" altLang="ja-JP" sz="900" dirty="0">
                          <a:latin typeface="メイリオ" panose="020B0604030504040204" pitchFamily="50" charset="-128"/>
                          <a:ea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rPr>
                        <a:t>シナリオ評価とテストケース生成」のプロジェクトリーダーを務めているほか、</a:t>
                      </a:r>
                      <a:r>
                        <a:rPr kumimoji="1" lang="en-US" altLang="ja-JP" sz="900" dirty="0">
                          <a:latin typeface="メイリオ" panose="020B0604030504040204" pitchFamily="50" charset="-128"/>
                          <a:ea typeface="メイリオ" panose="020B0604030504040204" pitchFamily="50" charset="-128"/>
                        </a:rPr>
                        <a:t>ISO TC22 SC33 WG9</a:t>
                      </a:r>
                      <a:r>
                        <a:rPr kumimoji="1" lang="ja-JP" altLang="en-US" sz="900" dirty="0">
                          <a:latin typeface="メイリオ" panose="020B0604030504040204" pitchFamily="50" charset="-128"/>
                          <a:ea typeface="メイリオ" panose="020B0604030504040204" pitchFamily="50" charset="-128"/>
                        </a:rPr>
                        <a:t>（自動運転システムのテストシナリオ）および</a:t>
                      </a:r>
                      <a:r>
                        <a:rPr kumimoji="1" lang="en-US" altLang="ja-JP" sz="900" dirty="0">
                          <a:latin typeface="メイリオ" panose="020B0604030504040204" pitchFamily="50" charset="-128"/>
                          <a:ea typeface="メイリオ" panose="020B0604030504040204" pitchFamily="50" charset="-128"/>
                        </a:rPr>
                        <a:t>ISO TC22 SC31 WG9</a:t>
                      </a:r>
                      <a:r>
                        <a:rPr kumimoji="1" lang="ja-JP" altLang="en-US" sz="900" dirty="0">
                          <a:latin typeface="メイリオ" panose="020B0604030504040204" pitchFamily="50" charset="-128"/>
                          <a:ea typeface="メイリオ" panose="020B0604030504040204" pitchFamily="50" charset="-128"/>
                        </a:rPr>
                        <a:t>（自動運転機能におけるセンサーデータインタフェース）においてエキスパートとして活動している。</a:t>
                      </a:r>
                      <a:endParaRPr kumimoji="1" lang="en-US" altLang="ja-JP" sz="900" dirty="0">
                        <a:latin typeface="メイリオ" panose="020B0604030504040204" pitchFamily="50" charset="-128"/>
                        <a:ea typeface="メイリオ" panose="020B0604030504040204" pitchFamily="50" charset="-128"/>
                      </a:endParaRPr>
                    </a:p>
                    <a:p>
                      <a:endParaRPr kumimoji="1" lang="en-US" altLang="ja-JP" sz="900" dirty="0">
                        <a:latin typeface="メイリオ" panose="020B0604030504040204" pitchFamily="50" charset="-128"/>
                        <a:ea typeface="メイリオ" panose="020B0604030504040204" pitchFamily="50" charset="-128"/>
                      </a:endParaRPr>
                    </a:p>
                    <a:p>
                      <a:endParaRPr kumimoji="1" lang="ja-JP" altLang="en-US" sz="9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82725598"/>
                  </a:ext>
                </a:extLst>
              </a:tr>
            </a:tbl>
          </a:graphicData>
        </a:graphic>
      </p:graphicFrame>
    </p:spTree>
    <p:extLst>
      <p:ext uri="{BB962C8B-B14F-4D97-AF65-F5344CB8AC3E}">
        <p14:creationId xmlns:p14="http://schemas.microsoft.com/office/powerpoint/2010/main" val="275334022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2a28407-7cc6-4065-a197-21a155393669">
      <Terms xmlns="http://schemas.microsoft.com/office/infopath/2007/PartnerControls"/>
    </lcf76f155ced4ddcb4097134ff3c332f>
    <TaxCatchAll xmlns="05ff7b75-f57e-4087-8cae-7488c97f19ac" xsi:nil="true"/>
    <SharedWithUsers xmlns="05ff7b75-f57e-4087-8cae-7488c97f19ac">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B53FB2CF264234482131226FA13524A" ma:contentTypeVersion="13" ma:contentTypeDescription="新しいドキュメントを作成します。" ma:contentTypeScope="" ma:versionID="4764205c55792ca8ea52db766f3f4b03">
  <xsd:schema xmlns:xsd="http://www.w3.org/2001/XMLSchema" xmlns:xs="http://www.w3.org/2001/XMLSchema" xmlns:p="http://schemas.microsoft.com/office/2006/metadata/properties" xmlns:ns2="22a28407-7cc6-4065-a197-21a155393669" xmlns:ns3="05ff7b75-f57e-4087-8cae-7488c97f19ac" targetNamespace="http://schemas.microsoft.com/office/2006/metadata/properties" ma:root="true" ma:fieldsID="ab28d58560f639bd98fba347f754295f" ns2:_="" ns3:_="">
    <xsd:import namespace="22a28407-7cc6-4065-a197-21a155393669"/>
    <xsd:import namespace="05ff7b75-f57e-4087-8cae-7488c97f19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a28407-7cc6-4065-a197-21a1553936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0ca58cdf-e1e0-4bb9-9d79-cc6ed03b0c93"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f7b75-f57e-4087-8cae-7488c97f19a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098a6793-4ca3-44fb-b3e8-ecf15d596353}" ma:internalName="TaxCatchAll" ma:showField="CatchAllData" ma:web="05ff7b75-f57e-4087-8cae-7488c97f19a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E06CAB-6D84-4EA9-B041-16ADCE0D1AA9}">
  <ds:schemaRefs>
    <ds:schemaRef ds:uri="http://schemas.microsoft.com/sharepoint/v3/contenttype/forms"/>
  </ds:schemaRefs>
</ds:datastoreItem>
</file>

<file path=customXml/itemProps2.xml><?xml version="1.0" encoding="utf-8"?>
<ds:datastoreItem xmlns:ds="http://schemas.openxmlformats.org/officeDocument/2006/customXml" ds:itemID="{40272FD4-3248-4CD3-AAC8-327D28456A93}">
  <ds:schemaRefs>
    <ds:schemaRef ds:uri="http://schemas.openxmlformats.org/package/2006/metadata/core-properties"/>
    <ds:schemaRef ds:uri="http://purl.org/dc/dcmitype/"/>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elements/1.1/"/>
    <ds:schemaRef ds:uri="05ff7b75-f57e-4087-8cae-7488c97f19ac"/>
    <ds:schemaRef ds:uri="22a28407-7cc6-4065-a197-21a155393669"/>
    <ds:schemaRef ds:uri="http://www.w3.org/XML/1998/namespace"/>
  </ds:schemaRefs>
</ds:datastoreItem>
</file>

<file path=customXml/itemProps3.xml><?xml version="1.0" encoding="utf-8"?>
<ds:datastoreItem xmlns:ds="http://schemas.openxmlformats.org/officeDocument/2006/customXml" ds:itemID="{7D040BE4-B799-4216-A03D-A5D28AFD2A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a28407-7cc6-4065-a197-21a155393669"/>
    <ds:schemaRef ds:uri="05ff7b75-f57e-4087-8cae-7488c97f19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5224</TotalTime>
  <Words>2250</Words>
  <Application>Microsoft Office PowerPoint</Application>
  <PresentationFormat>A4 210 x 297 mm</PresentationFormat>
  <Paragraphs>137</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MSゴシック</vt:lpstr>
      <vt:lpstr>メイリオ</vt:lpstr>
      <vt:lpstr>游ゴシック</vt:lpstr>
      <vt:lpstr>Arial</vt:lpstr>
      <vt:lpstr>Office Theme</vt:lpstr>
      <vt:lpstr>自動運転の国際ルール作りについてのシンポジウム ～ ロボットタクシーの実用化に向けた各国の現状と課題 ～</vt:lpstr>
      <vt:lpstr>PowerPoint プレゼンテーション</vt:lpstr>
      <vt:lpstr>講演者ご紹介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自動運転の国際的なルール作りについてのシンポジウム</dc:title>
  <dc:creator>ishikiriyama</dc:creator>
  <cp:lastModifiedBy>Y.Ishikiriyama</cp:lastModifiedBy>
  <cp:revision>153</cp:revision>
  <cp:lastPrinted>2025-04-17T05:23:16Z</cp:lastPrinted>
  <dcterms:created xsi:type="dcterms:W3CDTF">2022-10-17T08:04:46Z</dcterms:created>
  <dcterms:modified xsi:type="dcterms:W3CDTF">2025-04-17T06:49:59Z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0x010100AB53FB2CF264234482131226FA13524A</vt:lpwstr>
  </property>
  <property fmtid="{D5CDD505-2E9C-101B-9397-08002B2CF9AE}" pid="3" name="Order">
    <vt:r8>844900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ies>
</file>