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1" r:id="rId3"/>
    <p:sldId id="296" r:id="rId4"/>
    <p:sldId id="332" r:id="rId5"/>
    <p:sldId id="333" r:id="rId6"/>
    <p:sldId id="265" r:id="rId7"/>
    <p:sldId id="267" r:id="rId8"/>
    <p:sldId id="283" r:id="rId9"/>
    <p:sldId id="302" r:id="rId10"/>
    <p:sldId id="275" r:id="rId11"/>
    <p:sldId id="276" r:id="rId12"/>
    <p:sldId id="308" r:id="rId13"/>
    <p:sldId id="328" r:id="rId14"/>
    <p:sldId id="330" r:id="rId15"/>
    <p:sldId id="329" r:id="rId16"/>
    <p:sldId id="341" r:id="rId17"/>
    <p:sldId id="342" r:id="rId18"/>
    <p:sldId id="340" r:id="rId19"/>
    <p:sldId id="263" r:id="rId20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020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66279" autoAdjust="0"/>
  </p:normalViewPr>
  <p:slideViewPr>
    <p:cSldViewPr>
      <p:cViewPr varScale="1">
        <p:scale>
          <a:sx n="120" d="100"/>
          <a:sy n="120" d="100"/>
        </p:scale>
        <p:origin x="1188" y="108"/>
      </p:cViewPr>
      <p:guideLst>
        <p:guide orient="horz" pos="2160"/>
        <p:guide orient="horz" pos="40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11D5BA-DF08-4D1D-A716-379A0975F1FD}" type="datetimeFigureOut">
              <a:rPr lang="ko-KR" altLang="en-US" smtClean="0"/>
              <a:t>2021-01-20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FF694-C0DB-444A-862A-FB13B28AD2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5052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FF694-C0DB-444A-862A-FB13B28AD21C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5444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FF694-C0DB-444A-862A-FB13B28AD21C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68488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FF694-C0DB-444A-862A-FB13B28AD21C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68488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FF694-C0DB-444A-862A-FB13B28AD21C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10416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FF694-C0DB-444A-862A-FB13B28AD21C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10416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FF694-C0DB-444A-862A-FB13B28AD21C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10416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FF694-C0DB-444A-862A-FB13B28AD21C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10416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FF694-C0DB-444A-862A-FB13B28AD21C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01309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FF694-C0DB-444A-862A-FB13B28AD21C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65230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FF694-C0DB-444A-862A-FB13B28AD21C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76036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FF694-C0DB-444A-862A-FB13B28AD21C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3885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FF694-C0DB-444A-862A-FB13B28AD21C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10416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FF694-C0DB-444A-862A-FB13B28AD21C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6848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FF694-C0DB-444A-862A-FB13B28AD21C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698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FF694-C0DB-444A-862A-FB13B28AD21C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67885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FF694-C0DB-444A-862A-FB13B28AD21C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67885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FF694-C0DB-444A-862A-FB13B28AD21C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9537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FF694-C0DB-444A-862A-FB13B28AD21C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6848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>
              <a:ea typeface="ＭＳ Ｐゴシック" pitchFamily="34" charset="-128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FF694-C0DB-444A-862A-FB13B28AD21C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6848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970B-EFF1-4C3B-B77D-D7785813EEBF}" type="datetimeFigureOut">
              <a:rPr lang="ko-KR" altLang="en-US" smtClean="0"/>
              <a:t>2021-01-20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66B8-95AD-4F43-937E-A38FF74770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8737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970B-EFF1-4C3B-B77D-D7785813EEBF}" type="datetimeFigureOut">
              <a:rPr lang="ko-KR" altLang="en-US" smtClean="0"/>
              <a:t>2021-01-20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66B8-95AD-4F43-937E-A38FF74770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2280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970B-EFF1-4C3B-B77D-D7785813EEBF}" type="datetimeFigureOut">
              <a:rPr lang="ko-KR" altLang="en-US" smtClean="0"/>
              <a:t>2021-01-20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66B8-95AD-4F43-937E-A38FF74770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2587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970B-EFF1-4C3B-B77D-D7785813EEBF}" type="datetimeFigureOut">
              <a:rPr lang="ko-KR" altLang="en-US" smtClean="0"/>
              <a:t>2021-01-20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66B8-95AD-4F43-937E-A38FF74770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5932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970B-EFF1-4C3B-B77D-D7785813EEBF}" type="datetimeFigureOut">
              <a:rPr lang="ko-KR" altLang="en-US" smtClean="0"/>
              <a:t>2021-01-20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66B8-95AD-4F43-937E-A38FF74770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5691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970B-EFF1-4C3B-B77D-D7785813EEBF}" type="datetimeFigureOut">
              <a:rPr lang="ko-KR" altLang="en-US" smtClean="0"/>
              <a:t>2021-01-20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66B8-95AD-4F43-937E-A38FF74770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9985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970B-EFF1-4C3B-B77D-D7785813EEBF}" type="datetimeFigureOut">
              <a:rPr lang="ko-KR" altLang="en-US" smtClean="0"/>
              <a:t>2021-01-20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66B8-95AD-4F43-937E-A38FF74770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026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970B-EFF1-4C3B-B77D-D7785813EEBF}" type="datetimeFigureOut">
              <a:rPr lang="ko-KR" altLang="en-US" smtClean="0"/>
              <a:t>2021-01-20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66B8-95AD-4F43-937E-A38FF74770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2665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970B-EFF1-4C3B-B77D-D7785813EEBF}" type="datetimeFigureOut">
              <a:rPr lang="ko-KR" altLang="en-US" smtClean="0"/>
              <a:t>2021-01-20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66B8-95AD-4F43-937E-A38FF74770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3860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970B-EFF1-4C3B-B77D-D7785813EEBF}" type="datetimeFigureOut">
              <a:rPr lang="ko-KR" altLang="en-US" smtClean="0"/>
              <a:t>2021-01-20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66B8-95AD-4F43-937E-A38FF74770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2812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970B-EFF1-4C3B-B77D-D7785813EEBF}" type="datetimeFigureOut">
              <a:rPr lang="ko-KR" altLang="en-US" smtClean="0"/>
              <a:t>2021-01-20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66B8-95AD-4F43-937E-A38FF74770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5555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C970B-EFF1-4C3B-B77D-D7785813EEBF}" type="datetimeFigureOut">
              <a:rPr lang="ko-KR" altLang="en-US" smtClean="0"/>
              <a:t>2021-01-20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066B8-95AD-4F43-937E-A38FF74770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1611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1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1" y="1885419"/>
            <a:ext cx="9144000" cy="17596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dirty="0">
              <a:latin typeface="Calibri" pitchFamily="34" charset="0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9811" y="2255358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Implementing 1958/1998 Agreement in </a:t>
            </a:r>
            <a:r>
              <a:rPr lang="en-US" altLang="ko-KR" sz="3200" b="1" dirty="0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Korea</a:t>
            </a:r>
            <a:endParaRPr lang="ko-KR" altLang="en-US" sz="3200" b="1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3" name="_x145219488" descr="EMB0000096415d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130" y="6303474"/>
            <a:ext cx="3789741" cy="448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 rot="10800000" flipH="1" flipV="1">
            <a:off x="2807806" y="4930715"/>
            <a:ext cx="3528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err="1" smtClean="0">
                <a:latin typeface="Calibri" pitchFamily="34" charset="0"/>
                <a:cs typeface="Arial" pitchFamily="34" charset="0"/>
              </a:rPr>
              <a:t>Hyoung-gu</a:t>
            </a:r>
            <a:r>
              <a:rPr lang="en-US" altLang="ko-KR" sz="2000" b="1" dirty="0" smtClean="0">
                <a:latin typeface="Calibri" pitchFamily="34" charset="0"/>
                <a:cs typeface="Arial" pitchFamily="34" charset="0"/>
              </a:rPr>
              <a:t>, Kim</a:t>
            </a:r>
          </a:p>
          <a:p>
            <a:pPr algn="ctr"/>
            <a:r>
              <a:rPr lang="en-US" altLang="ko-KR" sz="2000" b="1" dirty="0" smtClean="0">
                <a:latin typeface="Calibri" pitchFamily="34" charset="0"/>
                <a:cs typeface="Arial" pitchFamily="34" charset="0"/>
              </a:rPr>
              <a:t>hyoungu35@kotsa.or.kr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" y="7992"/>
            <a:ext cx="6336197" cy="380770"/>
          </a:xfrm>
        </p:spPr>
        <p:txBody>
          <a:bodyPr/>
          <a:lstStyle/>
          <a:p>
            <a:pPr algn="l"/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11th Public and Private Joint Forum in Asian Region 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26. 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an. 2021 </a:t>
            </a:r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1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H="1" flipV="1">
            <a:off x="347916" y="908721"/>
            <a:ext cx="6672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en-US" altLang="ko-KR" sz="2000" b="1" dirty="0" smtClean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Compliance Test for Self-Certification System</a:t>
            </a:r>
            <a:endParaRPr lang="ko-KR" altLang="en-US" sz="2000" b="1" dirty="0">
              <a:solidFill>
                <a:srgbClr val="0070C0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3" name="_x145219488" descr="EMB0000096415d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7" y="6538041"/>
            <a:ext cx="2398926" cy="28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8534860" y="6583469"/>
            <a:ext cx="6207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150000"/>
              </a:lnSpc>
              <a:buFont typeface="Wingdings" pitchFamily="2" charset="2"/>
              <a:buNone/>
              <a:defRPr/>
            </a:pPr>
            <a:fld id="{C8F1E231-AFA3-4187-95A2-97149B9CF3C5}" type="slidenum">
              <a:rPr lang="ko-KR" altLang="en-US" sz="12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ctr">
                <a:lnSpc>
                  <a:spcPct val="150000"/>
                </a:lnSpc>
                <a:buFont typeface="Wingdings" pitchFamily="2" charset="2"/>
                <a:buNone/>
                <a:defRPr/>
              </a:pPr>
              <a:t>10</a:t>
            </a:fld>
            <a:r>
              <a:rPr lang="en-US" altLang="ko-KR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70"/>
            <a:ext cx="9144000" cy="6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29"/>
          <p:cNvSpPr>
            <a:spLocks noChangeArrowheads="1"/>
          </p:cNvSpPr>
          <p:nvPr/>
        </p:nvSpPr>
        <p:spPr bwMode="auto">
          <a:xfrm>
            <a:off x="727634" y="3071862"/>
            <a:ext cx="841636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altLang="ko-KR" sz="1600" dirty="0" smtClean="0">
                <a:latin typeface="Arial" pitchFamily="34" charset="0"/>
                <a:ea typeface="굴림" pitchFamily="50" charset="-127"/>
                <a:cs typeface="Arial" pitchFamily="34" charset="0"/>
              </a:rPr>
              <a:t>Whether </a:t>
            </a:r>
            <a:r>
              <a:rPr lang="en-US" altLang="ko-KR" sz="1600" dirty="0">
                <a:latin typeface="Arial" pitchFamily="34" charset="0"/>
                <a:ea typeface="굴림" pitchFamily="50" charset="-127"/>
                <a:cs typeface="Arial" pitchFamily="34" charset="0"/>
              </a:rPr>
              <a:t>self certification procedure or violate (False or other improper methods)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sz="1600" dirty="0">
                <a:latin typeface="Arial" pitchFamily="34" charset="0"/>
                <a:ea typeface="굴림" pitchFamily="50" charset="-127"/>
                <a:cs typeface="Arial" pitchFamily="34" charset="0"/>
              </a:rPr>
              <a:t>Whether Motor vehicles in compliance with the safety standards or not 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sz="1600" dirty="0">
                <a:latin typeface="Arial" pitchFamily="34" charset="0"/>
                <a:ea typeface="굴림" pitchFamily="50" charset="-127"/>
                <a:cs typeface="Arial" pitchFamily="34" charset="0"/>
              </a:rPr>
              <a:t>Whether Vehicle manufactured was sold in proper way from the self certification or not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sz="1600" dirty="0">
                <a:latin typeface="Arial" pitchFamily="34" charset="0"/>
                <a:ea typeface="굴림" pitchFamily="50" charset="-127"/>
                <a:cs typeface="Arial" pitchFamily="34" charset="0"/>
              </a:rPr>
              <a:t>Whether there was a violation in the execution of recall order, etc. </a:t>
            </a:r>
          </a:p>
        </p:txBody>
      </p:sp>
      <p:sp>
        <p:nvSpPr>
          <p:cNvPr id="14" name="Rectangle 30"/>
          <p:cNvSpPr>
            <a:spLocks noChangeArrowheads="1"/>
          </p:cNvSpPr>
          <p:nvPr/>
        </p:nvSpPr>
        <p:spPr bwMode="auto">
          <a:xfrm>
            <a:off x="538029" y="2783830"/>
            <a:ext cx="272061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ko-KR" sz="1600" b="1" dirty="0">
                <a:solidFill>
                  <a:srgbClr val="0000FF"/>
                </a:solidFill>
                <a:latin typeface="Arial" pitchFamily="34" charset="0"/>
                <a:ea typeface="굴림" pitchFamily="50" charset="-127"/>
                <a:cs typeface="Arial" pitchFamily="34" charset="0"/>
              </a:rPr>
              <a:t>Scope of Investigation </a:t>
            </a:r>
            <a:endParaRPr lang="ko-KR" altLang="en-US" sz="1600" b="1" dirty="0">
              <a:solidFill>
                <a:srgbClr val="0000FF"/>
              </a:solidFill>
              <a:latin typeface="Aria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19" name="Rectangle 33"/>
          <p:cNvSpPr>
            <a:spLocks noChangeArrowheads="1"/>
          </p:cNvSpPr>
          <p:nvPr/>
        </p:nvSpPr>
        <p:spPr bwMode="auto">
          <a:xfrm>
            <a:off x="734556" y="4463241"/>
            <a:ext cx="8208963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MOLIT </a:t>
            </a:r>
            <a:r>
              <a:rPr lang="en-US" altLang="ko-KR" sz="1600" dirty="0">
                <a:latin typeface="Arial" pitchFamily="34" charset="0"/>
                <a:cs typeface="Arial" pitchFamily="34" charset="0"/>
              </a:rPr>
              <a:t>establishes an annual plan including the target vehicle types and 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test items </a:t>
            </a:r>
            <a:r>
              <a:rPr lang="en-US" altLang="ko-KR" sz="1600" dirty="0">
                <a:latin typeface="Arial" pitchFamily="34" charset="0"/>
                <a:cs typeface="Arial" pitchFamily="34" charset="0"/>
              </a:rPr>
              <a:t>and orders 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the investigation(Compliance Test) </a:t>
            </a:r>
            <a:r>
              <a:rPr lang="en-US" altLang="ko-KR" sz="1600" dirty="0">
                <a:latin typeface="Arial" pitchFamily="34" charset="0"/>
                <a:cs typeface="Arial" pitchFamily="34" charset="0"/>
              </a:rPr>
              <a:t>to 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KATRI.</a:t>
            </a:r>
            <a:endParaRPr lang="en-US" altLang="ko-KR" sz="16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KATRI </a:t>
            </a:r>
            <a:r>
              <a:rPr lang="en-US" altLang="ko-KR" sz="1600" dirty="0">
                <a:latin typeface="Arial" pitchFamily="34" charset="0"/>
                <a:cs typeface="Arial" pitchFamily="34" charset="0"/>
              </a:rPr>
              <a:t>establishes the investigation plan and reports 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the details </a:t>
            </a:r>
            <a:r>
              <a:rPr lang="en-US" altLang="ko-KR" sz="1600" dirty="0">
                <a:latin typeface="Arial" pitchFamily="34" charset="0"/>
                <a:cs typeface="Arial" pitchFamily="34" charset="0"/>
              </a:rPr>
              <a:t>to the 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MOLIT.</a:t>
            </a:r>
            <a:endParaRPr lang="en-US" altLang="ko-KR" sz="16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KATRI </a:t>
            </a:r>
            <a:r>
              <a:rPr lang="en-US" altLang="ko-KR" sz="1600" dirty="0">
                <a:latin typeface="Arial" pitchFamily="34" charset="0"/>
                <a:cs typeface="Arial" pitchFamily="34" charset="0"/>
              </a:rPr>
              <a:t>conducts the investigation 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results </a:t>
            </a:r>
            <a:r>
              <a:rPr lang="en-US" altLang="ko-KR" sz="1600" dirty="0">
                <a:latin typeface="Arial" pitchFamily="34" charset="0"/>
                <a:cs typeface="Arial" pitchFamily="34" charset="0"/>
              </a:rPr>
              <a:t>to the 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MOLIT after the Compliance Test.</a:t>
            </a:r>
            <a:endParaRPr lang="en-US" altLang="ko-KR" sz="16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When </a:t>
            </a:r>
            <a:r>
              <a:rPr lang="en-US" altLang="ko-KR" sz="1600" dirty="0">
                <a:latin typeface="Arial" pitchFamily="34" charset="0"/>
                <a:cs typeface="Arial" pitchFamily="34" charset="0"/>
              </a:rPr>
              <a:t>the manufacturer voluntarily accepts the defects and reports the recall plan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, MOLIT finishes the investigation.</a:t>
            </a:r>
            <a:endParaRPr lang="en-US" altLang="ko-KR" sz="16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When </a:t>
            </a:r>
            <a:r>
              <a:rPr lang="en-US" altLang="ko-KR" sz="1600" dirty="0">
                <a:latin typeface="Arial" pitchFamily="34" charset="0"/>
                <a:cs typeface="Arial" pitchFamily="34" charset="0"/>
              </a:rPr>
              <a:t>the result of the investigation shows incompliance to KMVSS, Penalty will 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be imposed, </a:t>
            </a:r>
            <a:r>
              <a:rPr lang="en-US" altLang="ko-KR" sz="1600" dirty="0">
                <a:latin typeface="Arial" pitchFamily="34" charset="0"/>
                <a:cs typeface="Arial" pitchFamily="34" charset="0"/>
              </a:rPr>
              <a:t>and recall will be 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ordered from MOLIT </a:t>
            </a:r>
            <a:endParaRPr lang="en-US" altLang="ko-K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34"/>
          <p:cNvSpPr>
            <a:spLocks noChangeArrowheads="1"/>
          </p:cNvSpPr>
          <p:nvPr/>
        </p:nvSpPr>
        <p:spPr bwMode="auto">
          <a:xfrm>
            <a:off x="549141" y="4170566"/>
            <a:ext cx="258436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ko-KR" sz="1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Investigation Method </a:t>
            </a: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539751" y="1365451"/>
            <a:ext cx="80645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ko-KR" sz="1600" dirty="0">
                <a:solidFill>
                  <a:srgbClr val="0000FF"/>
                </a:solidFill>
                <a:latin typeface="Calibri" pitchFamily="34" charset="0"/>
              </a:rPr>
              <a:t>Motor Vehicle Management </a:t>
            </a:r>
            <a:r>
              <a:rPr lang="en-US" altLang="ko-KR" sz="1600" dirty="0" smtClean="0">
                <a:solidFill>
                  <a:srgbClr val="0000FF"/>
                </a:solidFill>
                <a:latin typeface="Calibri" pitchFamily="34" charset="0"/>
              </a:rPr>
              <a:t>ACT, Article 30-3, </a:t>
            </a:r>
            <a:r>
              <a:rPr lang="en-US" altLang="ko-KR" sz="1600" dirty="0" smtClean="0">
                <a:latin typeface="Calibri" pitchFamily="34" charset="0"/>
              </a:rPr>
              <a:t>(2</a:t>
            </a:r>
            <a:r>
              <a:rPr lang="en-US" altLang="ko-KR" sz="1600" dirty="0">
                <a:latin typeface="Calibri" pitchFamily="34" charset="0"/>
              </a:rPr>
              <a:t>) In order to confirm whether a motor vehicle manufacturer, etc. or part manufacturer, etc. falls under any of the subparagraphs of paragraph (1), </a:t>
            </a:r>
            <a:r>
              <a:rPr lang="en-US" altLang="ko-KR" sz="1600" dirty="0">
                <a:solidFill>
                  <a:srgbClr val="0000FF"/>
                </a:solidFill>
                <a:latin typeface="Calibri" pitchFamily="34" charset="0"/>
              </a:rPr>
              <a:t>the Minister of Land, Infrastructure and Transport may have </a:t>
            </a:r>
            <a:r>
              <a:rPr lang="en-US" altLang="ko-KR" sz="1600" b="1" u="sng" dirty="0">
                <a:solidFill>
                  <a:srgbClr val="0000FF"/>
                </a:solidFill>
                <a:latin typeface="Calibri" pitchFamily="34" charset="0"/>
              </a:rPr>
              <a:t>a performance test agent</a:t>
            </a:r>
            <a:r>
              <a:rPr lang="en-US" altLang="ko-KR" sz="1600" dirty="0">
                <a:solidFill>
                  <a:srgbClr val="0000FF"/>
                </a:solidFill>
                <a:latin typeface="Calibri" pitchFamily="34" charset="0"/>
              </a:rPr>
              <a:t> conduct the investigation of such fact</a:t>
            </a:r>
            <a:r>
              <a:rPr lang="en-US" altLang="ko-KR" sz="1600" dirty="0">
                <a:latin typeface="Calibri" pitchFamily="34" charset="0"/>
              </a:rPr>
              <a:t>. In such cases, the Minister of Land, Infrastructure and Transport shall subsidize the expenses incurred in such investigation</a:t>
            </a:r>
            <a:r>
              <a:rPr lang="en-US" altLang="ko-KR" sz="1600" dirty="0" smtClean="0">
                <a:latin typeface="Calibri" pitchFamily="34" charset="0"/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 rot="10800000" flipH="1" flipV="1">
            <a:off x="62272" y="108154"/>
            <a:ext cx="6672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1</a:t>
            </a:r>
            <a:r>
              <a:rPr lang="en-US" altLang="ko-KR" sz="2000" b="1" dirty="0" smtClean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. Self-Certification System in Korea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66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H="1" flipV="1">
            <a:off x="347916" y="908721"/>
            <a:ext cx="6672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en-US" altLang="ko-KR" sz="2000" b="1" dirty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Compliance Test Investigation Procedure</a:t>
            </a:r>
            <a:endParaRPr lang="ko-KR" altLang="en-US" sz="2000" b="1" dirty="0">
              <a:solidFill>
                <a:srgbClr val="0070C0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3" name="_x145219488" descr="EMB0000096415d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7" y="6538041"/>
            <a:ext cx="2398926" cy="28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8534860" y="6583469"/>
            <a:ext cx="6207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150000"/>
              </a:lnSpc>
              <a:buFont typeface="Wingdings" pitchFamily="2" charset="2"/>
              <a:buNone/>
              <a:defRPr/>
            </a:pPr>
            <a:fld id="{C8F1E231-AFA3-4187-95A2-97149B9CF3C5}" type="slidenum">
              <a:rPr lang="ko-KR" altLang="en-US" sz="12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ctr">
                <a:lnSpc>
                  <a:spcPct val="150000"/>
                </a:lnSpc>
                <a:buFont typeface="Wingdings" pitchFamily="2" charset="2"/>
                <a:buNone/>
                <a:defRPr/>
              </a:pPr>
              <a:t>11</a:t>
            </a:fld>
            <a:r>
              <a:rPr lang="en-US" altLang="ko-KR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70"/>
            <a:ext cx="9144000" cy="6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887" y="1642471"/>
            <a:ext cx="6547484" cy="5026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2270142" y="1340768"/>
            <a:ext cx="47529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defRPr sz="2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2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2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2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2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>
              <a:buClr>
                <a:schemeClr val="tx1"/>
              </a:buClr>
              <a:buFont typeface="Wingdings" pitchFamily="2" charset="2"/>
              <a:buNone/>
            </a:pPr>
            <a:r>
              <a:rPr lang="en-US" altLang="ko-KR" sz="1600" dirty="0" smtClean="0"/>
              <a:t>&lt;Compliance Test Flow&gt;</a:t>
            </a:r>
            <a:endParaRPr lang="en-US" altLang="ko-KR" sz="1600" dirty="0"/>
          </a:p>
        </p:txBody>
      </p:sp>
      <p:sp>
        <p:nvSpPr>
          <p:cNvPr id="9" name="TextBox 8"/>
          <p:cNvSpPr txBox="1"/>
          <p:nvPr/>
        </p:nvSpPr>
        <p:spPr>
          <a:xfrm rot="10800000" flipH="1" flipV="1">
            <a:off x="62272" y="108154"/>
            <a:ext cx="6672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1</a:t>
            </a:r>
            <a:r>
              <a:rPr lang="en-US" altLang="ko-KR" sz="2000" b="1" dirty="0" smtClean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. Self-Certification System in Korea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02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H="1" flipV="1">
            <a:off x="347916" y="1145843"/>
            <a:ext cx="66723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en-US" altLang="ko-KR" sz="2400" b="1" dirty="0" smtClean="0">
                <a:latin typeface="Calibri" pitchFamily="34" charset="0"/>
                <a:ea typeface="Ebrima" pitchFamily="2" charset="0"/>
                <a:cs typeface="Arial" pitchFamily="34" charset="0"/>
              </a:rPr>
              <a:t>Contents</a:t>
            </a:r>
            <a:endParaRPr lang="ko-KR" altLang="en-US" sz="2400" b="1" dirty="0"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3" name="_x145219488" descr="EMB0000096415d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7" y="6538041"/>
            <a:ext cx="2398926" cy="28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8534860" y="6583469"/>
            <a:ext cx="6207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150000"/>
              </a:lnSpc>
              <a:buFont typeface="Wingdings" pitchFamily="2" charset="2"/>
              <a:buNone/>
              <a:defRPr/>
            </a:pPr>
            <a:fld id="{C8F1E231-AFA3-4187-95A2-97149B9CF3C5}" type="slidenum">
              <a:rPr lang="ko-KR" altLang="en-US" sz="12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ctr">
                <a:lnSpc>
                  <a:spcPct val="150000"/>
                </a:lnSpc>
                <a:buFont typeface="Wingdings" pitchFamily="2" charset="2"/>
                <a:buNone/>
                <a:defRPr/>
              </a:pPr>
              <a:t>12</a:t>
            </a:fld>
            <a:r>
              <a:rPr lang="en-US" altLang="ko-KR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70"/>
            <a:ext cx="9144000" cy="6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TextBox 36"/>
          <p:cNvSpPr txBox="1"/>
          <p:nvPr/>
        </p:nvSpPr>
        <p:spPr>
          <a:xfrm rot="10800000" flipH="1" flipV="1">
            <a:off x="500316" y="1700808"/>
            <a:ext cx="82481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ko-KR" sz="2000" b="1" dirty="0" smtClean="0">
                <a:latin typeface="Calibri" pitchFamily="34" charset="0"/>
                <a:ea typeface="Ebrima" pitchFamily="2" charset="0"/>
                <a:cs typeface="Arial" pitchFamily="34" charset="0"/>
              </a:rPr>
              <a:t>Self-Certification System in Vehicle Regulations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ko-KR" sz="2000" b="1" dirty="0" smtClean="0">
                <a:solidFill>
                  <a:srgbClr val="0000FF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Implementing 1958/1998 Agreement in Self-Certification System  </a:t>
            </a:r>
          </a:p>
          <a:p>
            <a:pPr marL="342900" indent="-342900">
              <a:buAutoNum type="arabicPeriod"/>
            </a:pPr>
            <a:endParaRPr lang="ko-KR" altLang="en-US" sz="2000" b="1" dirty="0"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2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_x145219488" descr="EMB0000096415d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7" y="6538041"/>
            <a:ext cx="2398926" cy="28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8534860" y="6583469"/>
            <a:ext cx="6207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150000"/>
              </a:lnSpc>
              <a:buFont typeface="Wingdings" pitchFamily="2" charset="2"/>
              <a:buNone/>
              <a:defRPr/>
            </a:pPr>
            <a:fld id="{C8F1E231-AFA3-4187-95A2-97149B9CF3C5}" type="slidenum">
              <a:rPr lang="ko-KR" altLang="en-US" sz="12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ctr">
                <a:lnSpc>
                  <a:spcPct val="150000"/>
                </a:lnSpc>
                <a:buFont typeface="Wingdings" pitchFamily="2" charset="2"/>
                <a:buNone/>
                <a:defRPr/>
              </a:pPr>
              <a:t>13</a:t>
            </a:fld>
            <a:r>
              <a:rPr lang="en-US" altLang="ko-KR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70"/>
            <a:ext cx="9144000" cy="6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 rot="10800000" flipH="1" flipV="1">
            <a:off x="62272" y="108154"/>
            <a:ext cx="8254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2. Implementing </a:t>
            </a:r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1958/1998 Agreement in Self-Certification System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8" name="타원 7"/>
          <p:cNvSpPr/>
          <p:nvPr/>
        </p:nvSpPr>
        <p:spPr bwMode="auto">
          <a:xfrm>
            <a:off x="746051" y="1530541"/>
            <a:ext cx="144016" cy="158418"/>
          </a:xfrm>
          <a:prstGeom prst="ellipse">
            <a:avLst/>
          </a:prstGeom>
          <a:solidFill>
            <a:srgbClr val="CADAEE"/>
          </a:solidFill>
          <a:ln>
            <a:noFill/>
            <a:headEnd type="none" w="med" len="med"/>
            <a:tailEnd type="none" w="med" len="lg"/>
          </a:ln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90000" tIns="46800" rIns="90000" bIns="46800" anchor="ctr"/>
          <a:lstStyle/>
          <a:p>
            <a:pPr algn="ctr">
              <a:defRPr/>
            </a:pPr>
            <a:endParaRPr lang="ko-KR" altLang="en-US" dirty="0">
              <a:solidFill>
                <a:schemeClr val="tx2">
                  <a:lumMod val="50000"/>
                </a:schemeClr>
              </a:solidFill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9" name="Oval 2"/>
          <p:cNvSpPr>
            <a:spLocks noChangeArrowheads="1"/>
          </p:cNvSpPr>
          <p:nvPr/>
        </p:nvSpPr>
        <p:spPr bwMode="auto">
          <a:xfrm>
            <a:off x="1332087" y="1792212"/>
            <a:ext cx="1193800" cy="1008062"/>
          </a:xfrm>
          <a:prstGeom prst="ellipse">
            <a:avLst/>
          </a:prstGeom>
          <a:solidFill>
            <a:srgbClr val="FF9900"/>
          </a:solidFill>
          <a:ln w="9525">
            <a:round/>
            <a:headEnd/>
            <a:tailEnd/>
          </a:ln>
          <a:scene3d>
            <a:camera prst="legacyPerspectiveFront">
              <a:rot lat="20099958" lon="1500000" rev="0"/>
            </a:camera>
            <a:lightRig rig="legacyFlat4" dir="b"/>
          </a:scene3d>
          <a:sp3d extrusionH="1635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/>
            <a:r>
              <a:rPr lang="en-US" altLang="ko-KR" b="1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1958</a:t>
            </a:r>
          </a:p>
          <a:p>
            <a:pPr algn="ctr"/>
            <a:r>
              <a:rPr lang="en-US" altLang="ko-KR" sz="1400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Agreement</a:t>
            </a:r>
            <a:endParaRPr lang="ko-KR" altLang="en-US" dirty="0"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0" name="Oval 3"/>
          <p:cNvSpPr>
            <a:spLocks noChangeArrowheads="1"/>
          </p:cNvSpPr>
          <p:nvPr/>
        </p:nvSpPr>
        <p:spPr bwMode="auto">
          <a:xfrm>
            <a:off x="5796137" y="1779512"/>
            <a:ext cx="1008062" cy="936625"/>
          </a:xfrm>
          <a:prstGeom prst="ellipse">
            <a:avLst/>
          </a:prstGeom>
          <a:solidFill>
            <a:srgbClr val="FFFFFF"/>
          </a:solidFill>
          <a:ln w="9525">
            <a:round/>
            <a:headEnd/>
            <a:tailEnd/>
          </a:ln>
          <a:scene3d>
            <a:camera prst="legacyPerspectiveFront">
              <a:rot lat="20099958" lon="1500000" rev="0"/>
            </a:camera>
            <a:lightRig rig="legacyFlat4" dir="b"/>
          </a:scene3d>
          <a:sp3d extrusionH="1635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 eaLnBrk="0" latinLnBrk="0" hangingPunct="0">
              <a:lnSpc>
                <a:spcPct val="120000"/>
              </a:lnSpc>
            </a:pPr>
            <a:r>
              <a:rPr lang="en-US" altLang="ko-KR" sz="1400" b="1" dirty="0" smtClean="0">
                <a:solidFill>
                  <a:srgbClr val="0000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Mutual </a:t>
            </a:r>
          </a:p>
          <a:p>
            <a:pPr algn="ctr" eaLnBrk="0" latinLnBrk="0" hangingPunct="0">
              <a:lnSpc>
                <a:spcPct val="120000"/>
              </a:lnSpc>
            </a:pPr>
            <a:r>
              <a:rPr lang="en-US" altLang="ko-KR" sz="1400" b="1" dirty="0" smtClean="0">
                <a:solidFill>
                  <a:srgbClr val="0000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Recognition</a:t>
            </a:r>
            <a:endParaRPr lang="ko-KR" altLang="en-US" sz="1400" b="1" dirty="0">
              <a:solidFill>
                <a:srgbClr val="0000FF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1" name="Oval 4"/>
          <p:cNvSpPr>
            <a:spLocks noChangeArrowheads="1"/>
          </p:cNvSpPr>
          <p:nvPr/>
        </p:nvSpPr>
        <p:spPr bwMode="auto">
          <a:xfrm>
            <a:off x="3605387" y="1852537"/>
            <a:ext cx="1368425" cy="947737"/>
          </a:xfrm>
          <a:prstGeom prst="ellipse">
            <a:avLst/>
          </a:prstGeom>
          <a:solidFill>
            <a:srgbClr val="FFFFFF"/>
          </a:solidFill>
          <a:ln w="9525">
            <a:round/>
            <a:headEnd/>
            <a:tailEnd/>
          </a:ln>
          <a:scene3d>
            <a:camera prst="legacyPerspectiveFront">
              <a:rot lat="20099958" lon="1500000" rev="0"/>
            </a:camera>
            <a:lightRig rig="legacyFlat4" dir="b"/>
          </a:scene3d>
          <a:sp3d extrusionH="1635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/>
            <a:r>
              <a:rPr lang="en-US" altLang="ko-KR" sz="1400" b="1" dirty="0" smtClean="0">
                <a:solidFill>
                  <a:srgbClr val="0000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Unification of </a:t>
            </a:r>
          </a:p>
          <a:p>
            <a:pPr algn="ctr"/>
            <a:r>
              <a:rPr lang="en-US" altLang="ko-KR" sz="1400" b="1" dirty="0" smtClean="0">
                <a:solidFill>
                  <a:srgbClr val="0000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Reg.</a:t>
            </a:r>
            <a:endParaRPr lang="ko-KR" altLang="en-US" sz="1400" b="1" dirty="0">
              <a:solidFill>
                <a:srgbClr val="0000FF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805482" y="1412776"/>
            <a:ext cx="2160587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ko-KR" altLang="en-US" sz="1600" b="1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 </a:t>
            </a:r>
            <a:r>
              <a:rPr lang="en-US" altLang="ko-KR" sz="1600" b="1" u="sng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1958</a:t>
            </a:r>
            <a:r>
              <a:rPr lang="ko-KR" altLang="en-US" sz="1600" b="1" u="sng" dirty="0">
                <a:latin typeface="Arial" pitchFamily="34" charset="0"/>
                <a:ea typeface="HY헤드라인M" pitchFamily="18" charset="-127"/>
                <a:cs typeface="Arial" pitchFamily="34" charset="0"/>
              </a:rPr>
              <a:t> </a:t>
            </a:r>
            <a:r>
              <a:rPr lang="en-US" altLang="ko-KR" sz="1600" b="1" u="sng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Agreement </a:t>
            </a:r>
            <a:r>
              <a:rPr lang="en-US" altLang="ko-KR" sz="1600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(UN Regulation)</a:t>
            </a:r>
            <a:endParaRPr lang="ko-KR" altLang="en-US" sz="1600" dirty="0"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3059287" y="2068437"/>
            <a:ext cx="3603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5pPr>
            <a:lvl6pPr marL="25146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6pPr>
            <a:lvl7pPr marL="29718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7pPr>
            <a:lvl8pPr marL="34290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8pPr>
            <a:lvl9pPr marL="38862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800" dirty="0">
                <a:latin typeface="Arial" pitchFamily="34" charset="0"/>
                <a:ea typeface="HY헤드라인M" pitchFamily="18" charset="-127"/>
                <a:cs typeface="Arial" pitchFamily="34" charset="0"/>
              </a:rPr>
              <a:t>=</a:t>
            </a: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5146849" y="2068437"/>
            <a:ext cx="3603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5pPr>
            <a:lvl6pPr marL="25146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6pPr>
            <a:lvl7pPr marL="29718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7pPr>
            <a:lvl8pPr marL="34290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8pPr>
            <a:lvl9pPr marL="38862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800" dirty="0">
                <a:latin typeface="Arial" pitchFamily="34" charset="0"/>
                <a:ea typeface="HY헤드라인M" pitchFamily="18" charset="-127"/>
                <a:cs typeface="Arial" pitchFamily="34" charset="0"/>
              </a:rPr>
              <a:t>+</a:t>
            </a: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1187624" y="2949499"/>
            <a:ext cx="5759450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5pPr>
            <a:lvl6pPr marL="25146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6pPr>
            <a:lvl7pPr marL="29718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7pPr>
            <a:lvl8pPr marL="34290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8pPr>
            <a:lvl9pPr marL="38862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9pPr>
          </a:lstStyle>
          <a:p>
            <a:pPr marL="285750" indent="-285750" eaLnBrk="1" hangingPunct="1">
              <a:lnSpc>
                <a:spcPts val="12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altLang="ko-KR" sz="1600" dirty="0">
                <a:solidFill>
                  <a:srgbClr val="0000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 Accession Date  : 2004.12.31   </a:t>
            </a:r>
            <a:r>
              <a:rPr lang="en-US" altLang="ko-KR" sz="1600" dirty="0" smtClean="0">
                <a:solidFill>
                  <a:srgbClr val="0000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 </a:t>
            </a:r>
          </a:p>
          <a:p>
            <a:pPr marL="285750" indent="-285750" eaLnBrk="1" hangingPunct="1">
              <a:lnSpc>
                <a:spcPts val="12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altLang="ko-KR" sz="1600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Contracting Parties : 57 Countries </a:t>
            </a:r>
          </a:p>
          <a:p>
            <a:pPr marL="285750" indent="-285750" eaLnBrk="1" hangingPunct="1">
              <a:lnSpc>
                <a:spcPts val="12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altLang="ko-KR" sz="1600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UN Regulations : 152 items </a:t>
            </a:r>
          </a:p>
        </p:txBody>
      </p:sp>
      <p:sp>
        <p:nvSpPr>
          <p:cNvPr id="19" name="Oval 10"/>
          <p:cNvSpPr>
            <a:spLocks noChangeArrowheads="1"/>
          </p:cNvSpPr>
          <p:nvPr/>
        </p:nvSpPr>
        <p:spPr bwMode="auto">
          <a:xfrm>
            <a:off x="1259632" y="4365724"/>
            <a:ext cx="1203325" cy="1079500"/>
          </a:xfrm>
          <a:prstGeom prst="ellipse">
            <a:avLst/>
          </a:prstGeom>
          <a:solidFill>
            <a:srgbClr val="FFFFCC"/>
          </a:solidFill>
          <a:ln w="9525">
            <a:round/>
            <a:headEnd/>
            <a:tailEnd/>
          </a:ln>
          <a:scene3d>
            <a:camera prst="legacyPerspectiveFront">
              <a:rot lat="20099958" lon="1500000" rev="0"/>
            </a:camera>
            <a:lightRig rig="legacyFlat4" dir="b"/>
          </a:scene3d>
          <a:sp3d extrusionH="163500" prstMaterial="legacyMatte">
            <a:bevelT w="13500" h="13500" prst="angle"/>
            <a:bevelB w="13500" h="13500" prst="angle"/>
            <a:extrusionClr>
              <a:srgbClr val="FFFFCC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/>
            <a:r>
              <a:rPr lang="en-US" altLang="ko-KR" b="1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1998</a:t>
            </a:r>
            <a:endParaRPr lang="en-US" altLang="ko-KR" b="1" dirty="0"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algn="ctr"/>
            <a:r>
              <a:rPr lang="en-US" altLang="ko-KR" sz="1400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Agreement</a:t>
            </a:r>
            <a:endParaRPr lang="ko-KR" altLang="en-US" sz="1400" dirty="0"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20" name="Oval 11"/>
          <p:cNvSpPr>
            <a:spLocks noChangeArrowheads="1"/>
          </p:cNvSpPr>
          <p:nvPr/>
        </p:nvSpPr>
        <p:spPr bwMode="auto">
          <a:xfrm>
            <a:off x="3399582" y="4381599"/>
            <a:ext cx="1584325" cy="992188"/>
          </a:xfrm>
          <a:prstGeom prst="ellipse">
            <a:avLst/>
          </a:prstGeom>
          <a:solidFill>
            <a:srgbClr val="FFFFFF"/>
          </a:solidFill>
          <a:ln w="9525">
            <a:round/>
            <a:headEnd/>
            <a:tailEnd/>
          </a:ln>
          <a:scene3d>
            <a:camera prst="legacyPerspectiveFront">
              <a:rot lat="20099958" lon="1500000" rev="0"/>
            </a:camera>
            <a:lightRig rig="legacyFlat4" dir="b"/>
          </a:scene3d>
          <a:sp3d extrusionH="1635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 algn="ctr"/>
            <a:r>
              <a:rPr lang="en-US" altLang="ko-KR" sz="1400" b="1" dirty="0" smtClean="0">
                <a:solidFill>
                  <a:srgbClr val="0000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Unification of </a:t>
            </a:r>
          </a:p>
          <a:p>
            <a:pPr algn="ctr"/>
            <a:r>
              <a:rPr lang="en-US" altLang="ko-KR" sz="1400" b="1" dirty="0" smtClean="0">
                <a:solidFill>
                  <a:srgbClr val="0000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Reg.(GTR)</a:t>
            </a:r>
            <a:endParaRPr lang="ko-KR" altLang="en-US" sz="1400" b="1" dirty="0">
              <a:solidFill>
                <a:srgbClr val="0000FF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633322" y="3957116"/>
            <a:ext cx="37163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ko-KR" altLang="en-US" sz="1600" u="sng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    </a:t>
            </a:r>
            <a:r>
              <a:rPr lang="en-US" altLang="ko-KR" sz="1600" b="1" u="sng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1998 Agreement </a:t>
            </a:r>
            <a:r>
              <a:rPr lang="en-US" altLang="ko-KR" sz="1600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(UN GTR : </a:t>
            </a:r>
            <a:r>
              <a:rPr lang="en-US" altLang="ko-KR" sz="1200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UN Global Technical Regulations</a:t>
            </a:r>
            <a:r>
              <a:rPr lang="en-US" altLang="ko-KR" sz="1600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)</a:t>
            </a:r>
            <a:endParaRPr lang="en-US" altLang="ko-KR" sz="1600" dirty="0"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2750295" y="4595912"/>
            <a:ext cx="3603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5pPr>
            <a:lvl6pPr marL="25146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6pPr>
            <a:lvl7pPr marL="29718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7pPr>
            <a:lvl8pPr marL="34290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8pPr>
            <a:lvl9pPr marL="38862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800">
                <a:latin typeface="Arial" pitchFamily="34" charset="0"/>
                <a:ea typeface="HY헤드라인M" pitchFamily="18" charset="-127"/>
                <a:cs typeface="Arial" pitchFamily="34" charset="0"/>
              </a:rPr>
              <a:t>=</a:t>
            </a: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1217389" y="5503290"/>
            <a:ext cx="5759450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5pPr>
            <a:lvl6pPr marL="25146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6pPr>
            <a:lvl7pPr marL="29718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7pPr>
            <a:lvl8pPr marL="34290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8pPr>
            <a:lvl9pPr marL="38862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defRPr kumimoji="1">
                <a:solidFill>
                  <a:schemeClr val="tx1"/>
                </a:solidFill>
                <a:latin typeface="HY수평선M" pitchFamily="18" charset="-127"/>
                <a:ea typeface="HY수평선M" pitchFamily="18" charset="-127"/>
              </a:defRPr>
            </a:lvl9pPr>
          </a:lstStyle>
          <a:p>
            <a:pPr marL="285750" indent="-285750" eaLnBrk="1" hangingPunct="1">
              <a:lnSpc>
                <a:spcPts val="12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Accession </a:t>
            </a:r>
            <a:r>
              <a:rPr lang="en-US" altLang="ko-KR" sz="1600" dirty="0">
                <a:solidFill>
                  <a:srgbClr val="0000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Date  : 2001.1.1   </a:t>
            </a:r>
            <a:r>
              <a:rPr lang="en-US" altLang="ko-KR" sz="1600" dirty="0" smtClean="0">
                <a:solidFill>
                  <a:srgbClr val="0000FF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 </a:t>
            </a:r>
          </a:p>
          <a:p>
            <a:pPr marL="285750" indent="-285750" eaLnBrk="1" hangingPunct="1">
              <a:lnSpc>
                <a:spcPts val="12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altLang="ko-KR" sz="1600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Contracting Parties : 38 Countries </a:t>
            </a:r>
          </a:p>
          <a:p>
            <a:pPr marL="285750" indent="-285750" eaLnBrk="1" hangingPunct="1">
              <a:lnSpc>
                <a:spcPts val="1200"/>
              </a:lnSpc>
              <a:spcBef>
                <a:spcPct val="50000"/>
              </a:spcBef>
              <a:buFont typeface="Arial" pitchFamily="34" charset="0"/>
              <a:buChar char="•"/>
            </a:pPr>
            <a:r>
              <a:rPr lang="en-US" altLang="ko-KR" sz="1600" dirty="0" smtClean="0">
                <a:latin typeface="Arial" pitchFamily="34" charset="0"/>
                <a:ea typeface="HY헤드라인M" pitchFamily="18" charset="-127"/>
                <a:cs typeface="Arial" pitchFamily="34" charset="0"/>
              </a:rPr>
              <a:t>UN Regulations : 20 items </a:t>
            </a:r>
          </a:p>
        </p:txBody>
      </p:sp>
      <p:sp>
        <p:nvSpPr>
          <p:cNvPr id="24" name="타원 23"/>
          <p:cNvSpPr/>
          <p:nvPr/>
        </p:nvSpPr>
        <p:spPr bwMode="auto">
          <a:xfrm>
            <a:off x="736526" y="4062670"/>
            <a:ext cx="144016" cy="158418"/>
          </a:xfrm>
          <a:prstGeom prst="ellipse">
            <a:avLst/>
          </a:prstGeom>
          <a:solidFill>
            <a:srgbClr val="CADAEE"/>
          </a:solidFill>
          <a:ln>
            <a:noFill/>
            <a:headEnd type="none" w="med" len="med"/>
            <a:tailEnd type="none" w="med" len="lg"/>
          </a:ln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lIns="90000" tIns="46800" rIns="90000" bIns="46800" anchor="ctr"/>
          <a:lstStyle/>
          <a:p>
            <a:pPr algn="ctr">
              <a:defRPr/>
            </a:pPr>
            <a:endParaRPr lang="ko-KR" altLang="en-US" dirty="0">
              <a:solidFill>
                <a:schemeClr val="tx2">
                  <a:lumMod val="50000"/>
                </a:schemeClr>
              </a:solidFill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 rot="10800000" flipH="1" flipV="1">
            <a:off x="347916" y="908721"/>
            <a:ext cx="86885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en-US" altLang="ko-KR" sz="2000" b="1" dirty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Status of the Korean accessions on Agreements(UN/ECE/WP.29)</a:t>
            </a:r>
          </a:p>
        </p:txBody>
      </p:sp>
    </p:spTree>
    <p:extLst>
      <p:ext uri="{BB962C8B-B14F-4D97-AF65-F5344CB8AC3E}">
        <p14:creationId xmlns:p14="http://schemas.microsoft.com/office/powerpoint/2010/main" val="91421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_x145219488" descr="EMB0000096415d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7" y="6538041"/>
            <a:ext cx="2398926" cy="28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8534860" y="6583469"/>
            <a:ext cx="6207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150000"/>
              </a:lnSpc>
              <a:buFont typeface="Wingdings" pitchFamily="2" charset="2"/>
              <a:buNone/>
              <a:defRPr/>
            </a:pPr>
            <a:fld id="{C8F1E231-AFA3-4187-95A2-97149B9CF3C5}" type="slidenum">
              <a:rPr lang="ko-KR" altLang="en-US" sz="12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ctr">
                <a:lnSpc>
                  <a:spcPct val="150000"/>
                </a:lnSpc>
                <a:buFont typeface="Wingdings" pitchFamily="2" charset="2"/>
                <a:buNone/>
                <a:defRPr/>
              </a:pPr>
              <a:t>14</a:t>
            </a:fld>
            <a:r>
              <a:rPr lang="en-US" altLang="ko-KR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70"/>
            <a:ext cx="9144000" cy="6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 rot="10800000" flipH="1" flipV="1">
            <a:off x="62272" y="108154"/>
            <a:ext cx="8254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2. Implementing </a:t>
            </a:r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1958/1998 Agreement in Self-Certification System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0800000" flipH="1" flipV="1">
            <a:off x="347916" y="908721"/>
            <a:ext cx="86885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en-US" altLang="ko-KR" sz="2000" b="1" dirty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Status of Harmonization with UN Regulations in </a:t>
            </a:r>
            <a:r>
              <a:rPr lang="en-US" altLang="ko-KR" sz="2000" b="1" dirty="0" smtClean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KMVSS</a:t>
            </a:r>
            <a:endParaRPr lang="en-US" altLang="ko-KR" sz="2000" b="1" dirty="0">
              <a:solidFill>
                <a:srgbClr val="0070C0"/>
              </a:solidFill>
              <a:latin typeface="Calibri" pitchFamily="34" charset="0"/>
              <a:ea typeface="Ebrima" pitchFamily="2" charset="0"/>
              <a:cs typeface="Arial" pitchFamily="34" charset="0"/>
            </a:endParaRPr>
          </a:p>
        </p:txBody>
      </p:sp>
      <p:sp>
        <p:nvSpPr>
          <p:cNvPr id="11" name="Rectangle 24"/>
          <p:cNvSpPr>
            <a:spLocks noChangeArrowheads="1"/>
          </p:cNvSpPr>
          <p:nvPr/>
        </p:nvSpPr>
        <p:spPr bwMode="auto">
          <a:xfrm>
            <a:off x="533970" y="1628800"/>
            <a:ext cx="800089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ko-KR" sz="1600" dirty="0" smtClean="0">
                <a:latin typeface="Calibri" pitchFamily="34" charset="0"/>
                <a:ea typeface="굴림" pitchFamily="50" charset="-127"/>
              </a:rPr>
              <a:t>73 </a:t>
            </a:r>
            <a:r>
              <a:rPr lang="en-US" altLang="ko-KR" sz="1600" dirty="0">
                <a:latin typeface="Calibri" pitchFamily="34" charset="0"/>
                <a:ea typeface="굴림" pitchFamily="50" charset="-127"/>
              </a:rPr>
              <a:t>UN regulations and </a:t>
            </a:r>
            <a:r>
              <a:rPr lang="en-US" altLang="ko-KR" sz="1600" dirty="0" smtClean="0">
                <a:latin typeface="Calibri" pitchFamily="34" charset="0"/>
                <a:ea typeface="굴림" pitchFamily="50" charset="-127"/>
              </a:rPr>
              <a:t>14 </a:t>
            </a:r>
            <a:r>
              <a:rPr lang="en-US" altLang="ko-KR" sz="1600" dirty="0">
                <a:latin typeface="Calibri" pitchFamily="34" charset="0"/>
                <a:ea typeface="굴림" pitchFamily="50" charset="-127"/>
              </a:rPr>
              <a:t>UN GTRs were introduced into </a:t>
            </a:r>
            <a:r>
              <a:rPr lang="en-US" altLang="ko-KR" sz="1600" dirty="0" smtClean="0">
                <a:latin typeface="Calibri" pitchFamily="34" charset="0"/>
                <a:ea typeface="굴림" pitchFamily="50" charset="-127"/>
              </a:rPr>
              <a:t>KMVSS capability</a:t>
            </a:r>
            <a:r>
              <a:rPr lang="en-US" altLang="ko-KR" sz="1600" dirty="0" smtClean="0">
                <a:latin typeface="Calibri" pitchFamily="34" charset="0"/>
              </a:rPr>
              <a:t> </a:t>
            </a:r>
            <a:endParaRPr lang="en-US" altLang="ko-KR" sz="1600" dirty="0">
              <a:latin typeface="Calibri" pitchFamily="34" charset="0"/>
            </a:endParaRPr>
          </a:p>
        </p:txBody>
      </p:sp>
      <p:sp>
        <p:nvSpPr>
          <p:cNvPr id="12" name="Rectangle 27"/>
          <p:cNvSpPr>
            <a:spLocks noChangeArrowheads="1"/>
          </p:cNvSpPr>
          <p:nvPr/>
        </p:nvSpPr>
        <p:spPr bwMode="auto">
          <a:xfrm>
            <a:off x="505394" y="1340768"/>
            <a:ext cx="78830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altLang="ko-KR" b="1" dirty="0" smtClean="0">
                <a:solidFill>
                  <a:srgbClr val="0066FF"/>
                </a:solidFill>
                <a:latin typeface="Calibri" pitchFamily="34" charset="0"/>
                <a:ea typeface="굴림" pitchFamily="50" charset="-127"/>
              </a:rPr>
              <a:t>Summary </a:t>
            </a:r>
            <a:r>
              <a:rPr lang="en-US" altLang="ko-KR" b="1" dirty="0">
                <a:solidFill>
                  <a:srgbClr val="0066FF"/>
                </a:solidFill>
                <a:latin typeface="Calibri" pitchFamily="34" charset="0"/>
                <a:ea typeface="굴림" pitchFamily="50" charset="-127"/>
              </a:rPr>
              <a:t>of Harmonized Regulations in </a:t>
            </a:r>
            <a:r>
              <a:rPr lang="en-US" altLang="ko-KR" b="1" dirty="0" smtClean="0">
                <a:solidFill>
                  <a:srgbClr val="0066FF"/>
                </a:solidFill>
                <a:latin typeface="Calibri" pitchFamily="34" charset="0"/>
                <a:ea typeface="굴림" pitchFamily="50" charset="-127"/>
              </a:rPr>
              <a:t>KOREA (2006 ~ 2015) </a:t>
            </a:r>
            <a:endParaRPr lang="en-US" altLang="ko-KR" b="1" dirty="0">
              <a:solidFill>
                <a:srgbClr val="0066FF"/>
              </a:solidFill>
              <a:latin typeface="Calibri" pitchFamily="34" charset="0"/>
              <a:ea typeface="굴림" pitchFamily="50" charset="-127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053709"/>
              </p:ext>
            </p:extLst>
          </p:nvPr>
        </p:nvGraphicFramePr>
        <p:xfrm>
          <a:off x="467544" y="1967354"/>
          <a:ext cx="4176464" cy="4493752"/>
        </p:xfrm>
        <a:graphic>
          <a:graphicData uri="http://schemas.openxmlformats.org/drawingml/2006/table">
            <a:tbl>
              <a:tblPr/>
              <a:tblGrid>
                <a:gridCol w="5431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1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5247"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Year</a:t>
                      </a:r>
                      <a:endParaRPr lang="en-US" sz="1000" dirty="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UN Regulation</a:t>
                      </a:r>
                      <a:endParaRPr lang="en-US" sz="100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UN GTR</a:t>
                      </a:r>
                      <a:endParaRPr lang="en-US" sz="100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469"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ts val="1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2006</a:t>
                      </a:r>
                      <a:endParaRPr lang="en-US" sz="1000" dirty="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R13H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: Passenger vehicle brake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R19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: Front fog lamp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GTR No. 1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: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Door locks &amp; retention      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8444"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ts val="1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2008</a:t>
                      </a:r>
                      <a:endParaRPr lang="en-US" sz="100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R14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: Safety belt anchorages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R39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: Speedometer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R53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: Motorcycle installation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R57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: Motorcycle headlamp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R73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: Lateral Protection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R95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: Side Collision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R107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: Safety Inclination angle</a:t>
                      </a:r>
                      <a:b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</a:b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R123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: Semi-AFS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GTR No. 3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: Motorcycle brake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PMingLiU" panose="02020500000000000000" pitchFamily="18" charset="-12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GTR No. 9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: Pedestrian safety</a:t>
                      </a:r>
                    </a:p>
                  </a:txBody>
                  <a:tcPr marL="90000" marR="90000" marT="46801" marB="468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247"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ts val="1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2009</a:t>
                      </a:r>
                      <a:endParaRPr lang="en-US" sz="100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eaLnBrk="0" fontAlgn="ctr" latinLnBrk="1" hangingPunct="0">
                        <a:lnSpc>
                          <a:spcPts val="1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33CC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R48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: Hazard warning </a:t>
                      </a:r>
                      <a:r>
                        <a:rPr kumimoji="1"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signal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eaLnBrk="0" fontAlgn="ctr" latinLnBrk="1" hangingPunct="0">
                        <a:lnSpc>
                          <a:spcPts val="1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33CC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-</a:t>
                      </a:r>
                      <a:endParaRPr lang="en-US" sz="10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43670"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ts val="1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2010</a:t>
                      </a:r>
                      <a:endParaRPr lang="en-US" sz="100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eaLnBrk="0" fontAlgn="ctr" latinLnBrk="1" hangingPunct="0">
                        <a:lnSpc>
                          <a:spcPts val="1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R6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: Side direction indicator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ts val="1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R10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: EMC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ts val="1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R13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: Spring brake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ts val="1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R46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: Rear view mirror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ts val="1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R79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: Steering effort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ts val="1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R87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: DRL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ts val="1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R112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Asymmetric headlamps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ts val="1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R123 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Full AFS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ts val="1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R125 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Field of Vision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eaLnBrk="0" fontAlgn="ctr" latinLnBrk="1" hangingPunct="0">
                        <a:lnSpc>
                          <a:spcPts val="1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GTR No. 6 </a:t>
                      </a:r>
                      <a:r>
                        <a:rPr kumimoji="1" lang="en-US" sz="1000" kern="1200" dirty="0">
                          <a:solidFill>
                            <a:srgbClr val="0033CC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</a:t>
                      </a:r>
                      <a:r>
                        <a:rPr kumimoji="1"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Safety</a:t>
                      </a:r>
                    </a:p>
                    <a:p>
                      <a:pPr marL="0" lvl="0" indent="0" eaLnBrk="0" fontAlgn="ctr" latinLnBrk="1" hangingPunct="0">
                        <a:lnSpc>
                          <a:spcPts val="1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glazing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ts val="1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GTR No. 7 </a:t>
                      </a:r>
                      <a:r>
                        <a:rPr kumimoji="1" lang="en-US" sz="1000" kern="1200" dirty="0">
                          <a:solidFill>
                            <a:srgbClr val="0033CC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</a:t>
                      </a:r>
                      <a:r>
                        <a:rPr kumimoji="1"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Head</a:t>
                      </a:r>
                    </a:p>
                    <a:p>
                      <a:pPr marL="0" lvl="0" indent="0" eaLnBrk="0" fontAlgn="ctr" latinLnBrk="1" hangingPunct="0">
                        <a:lnSpc>
                          <a:spcPts val="1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restraint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ts val="1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GTR No. 8 </a:t>
                      </a:r>
                      <a:r>
                        <a:rPr kumimoji="1" lang="en-US" sz="1000" kern="1200" dirty="0">
                          <a:solidFill>
                            <a:srgbClr val="0033CC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</a:t>
                      </a:r>
                      <a:r>
                        <a:rPr kumimoji="1" lang="en-US" sz="10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ESC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0906"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ts val="1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2011</a:t>
                      </a:r>
                      <a:endParaRPr lang="en-US" sz="100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altLang="ko-KR" sz="1000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R42 </a:t>
                      </a:r>
                      <a:r>
                        <a:rPr kumimoji="1" lang="en-US" altLang="ko-KR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Bumper</a:t>
                      </a:r>
                      <a:endParaRPr kumimoji="1" lang="en-US" sz="1000" kern="1200" dirty="0" smtClean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PMingLiU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ts val="1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R64 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TPMS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ts val="1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R85 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Engine and Net power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ts val="1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R91</a:t>
                      </a:r>
                      <a:r>
                        <a:rPr kumimoji="1"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Side marker Lamp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eaLnBrk="0" fontAlgn="ctr" latinLnBrk="1" hangingPunct="0">
                        <a:lnSpc>
                          <a:spcPts val="1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33CC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-</a:t>
                      </a:r>
                      <a:endParaRPr lang="en-US" sz="10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397767"/>
              </p:ext>
            </p:extLst>
          </p:nvPr>
        </p:nvGraphicFramePr>
        <p:xfrm>
          <a:off x="4692206" y="1967354"/>
          <a:ext cx="4272282" cy="4202964"/>
        </p:xfrm>
        <a:graphic>
          <a:graphicData uri="http://schemas.openxmlformats.org/drawingml/2006/table">
            <a:tbl>
              <a:tblPr/>
              <a:tblGrid>
                <a:gridCol w="570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52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69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607"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Year</a:t>
                      </a:r>
                      <a:endParaRPr lang="en-US" sz="1000" dirty="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UN Regulation</a:t>
                      </a:r>
                      <a:endParaRPr lang="en-US" sz="100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UN GTR</a:t>
                      </a:r>
                      <a:endParaRPr lang="en-US" sz="100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105"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2012</a:t>
                      </a:r>
                      <a:endParaRPr lang="en-US" sz="1000" dirty="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 R1,2,8,20,72,112,113</a:t>
                      </a:r>
                      <a:r>
                        <a:rPr kumimoji="1"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Headlamps for </a:t>
                      </a:r>
                      <a:endParaRPr kumimoji="1" lang="en-US" sz="1000" kern="1200" dirty="0" smtClean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PMingLiU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 motorcycle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 R13</a:t>
                      </a:r>
                      <a:r>
                        <a:rPr kumimoji="1" lang="en-US" altLang="ko-KR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: Brake Assist System(BAS)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 R53</a:t>
                      </a:r>
                      <a:r>
                        <a:rPr kumimoji="1"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Light &amp; Lighting devices </a:t>
                      </a:r>
                      <a:endParaRPr kumimoji="1" lang="en-US" sz="1000" kern="1200" dirty="0" smtClean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PMingLiU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           for 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motorcycle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 R107</a:t>
                      </a:r>
                      <a:r>
                        <a:rPr kumimoji="1"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Minimum Turning Radius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 smtClean="0">
                          <a:solidFill>
                            <a:srgbClr val="0033CC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-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342"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2014</a:t>
                      </a:r>
                      <a:endParaRPr lang="en-US" sz="1000" dirty="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R3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: Retro-reflecting devices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R4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: Rear registration plate lamps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R7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: Front &amp; rear position lamps, Stop- 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        lamps, End-outline Marker Lamps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R16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: Seat belts 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R21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: Power-operation of Windows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R23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: Reversing lamps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R30, 54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: Pneumatic </a:t>
                      </a:r>
                      <a:r>
                        <a:rPr kumimoji="1" lang="en-US" altLang="ko-KR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Tyres</a:t>
                      </a:r>
                      <a:endParaRPr kumimoji="1" lang="en-US" altLang="ko-K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PMingLiU" panose="02020500000000000000" pitchFamily="18" charset="-12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R38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: Rear fog lamps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R55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: Coupling components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R58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: Rear underrun protection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R70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: Rear marking plates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R98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: Gas Discharge headlamps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R100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: Battery electric vehicle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R119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: Cornering lamps</a:t>
                      </a: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1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GTR No. 4 </a:t>
                      </a:r>
                      <a:r>
                        <a:rPr kumimoji="1" lang="en-US" altLang="ko-KR" sz="1000" kern="1200" dirty="0" smtClean="0">
                          <a:solidFill>
                            <a:srgbClr val="0033CC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</a:t>
                      </a:r>
                      <a:r>
                        <a:rPr kumimoji="1" lang="en-US" altLang="ko-KR" sz="10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WHDC</a:t>
                      </a:r>
                      <a:endParaRPr kumimoji="1" lang="en-US" sz="1000" kern="1200" dirty="0" smtClean="0">
                        <a:solidFill>
                          <a:srgbClr val="0033CC"/>
                        </a:solidFill>
                        <a:effectLst/>
                        <a:latin typeface="Arial" pitchFamily="34" charset="0"/>
                        <a:ea typeface="PMingLiU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GTR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No. 5 </a:t>
                      </a:r>
                      <a:r>
                        <a:rPr kumimoji="1" lang="en-US" sz="10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ODB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33CC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GTR No. 13 </a:t>
                      </a:r>
                      <a:r>
                        <a:rPr kumimoji="1" lang="en-US" sz="10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:The hydrogen and Fuel </a:t>
                      </a:r>
                      <a:r>
                        <a:rPr kumimoji="1"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cell </a:t>
                      </a:r>
                      <a:r>
                        <a:rPr kumimoji="1" lang="en-US" sz="10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vehicles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7372"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2015</a:t>
                      </a:r>
                      <a:endParaRPr lang="en-US" sz="1000" dirty="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457200" algn="l"/>
                        </a:tabLst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-</a:t>
                      </a:r>
                      <a:endParaRPr lang="en-US" sz="10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eaLnBrk="0" fontAlgn="ctr" latinLnBrk="1" hangingPunct="0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GTR No. 11 </a:t>
                      </a:r>
                      <a:r>
                        <a:rPr kumimoji="1" lang="en-US" sz="10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Engine </a:t>
                      </a:r>
                      <a:endParaRPr kumimoji="1" lang="en-US" sz="1000" kern="120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PMingLiU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emissions for </a:t>
                      </a:r>
                    </a:p>
                    <a:p>
                      <a:pPr marL="0" lvl="0" indent="0" eaLnBrk="0" fontAlgn="ctr" latinLnBrk="1" hangingPunct="0">
                        <a:lnSpc>
                          <a:spcPct val="100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Non-Road </a:t>
                      </a:r>
                      <a:r>
                        <a:rPr kumimoji="1" lang="en-US" sz="10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Machinery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591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_x145219488" descr="EMB0000096415d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7" y="6538041"/>
            <a:ext cx="2398926" cy="28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8534860" y="6583469"/>
            <a:ext cx="6207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150000"/>
              </a:lnSpc>
              <a:buFont typeface="Wingdings" pitchFamily="2" charset="2"/>
              <a:buNone/>
              <a:defRPr/>
            </a:pPr>
            <a:fld id="{C8F1E231-AFA3-4187-95A2-97149B9CF3C5}" type="slidenum">
              <a:rPr lang="ko-KR" altLang="en-US" sz="12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ctr">
                <a:lnSpc>
                  <a:spcPct val="150000"/>
                </a:lnSpc>
                <a:buFont typeface="Wingdings" pitchFamily="2" charset="2"/>
                <a:buNone/>
                <a:defRPr/>
              </a:pPr>
              <a:t>15</a:t>
            </a:fld>
            <a:r>
              <a:rPr lang="en-US" altLang="ko-KR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70"/>
            <a:ext cx="9144000" cy="6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 rot="10800000" flipH="1" flipV="1">
            <a:off x="62272" y="108154"/>
            <a:ext cx="8254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2. Implementing </a:t>
            </a:r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1958/1998 Agreement in Self-Certification System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graphicFrame>
        <p:nvGraphicFramePr>
          <p:cNvPr id="28" name="표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74651"/>
              </p:ext>
            </p:extLst>
          </p:nvPr>
        </p:nvGraphicFramePr>
        <p:xfrm>
          <a:off x="467544" y="1967354"/>
          <a:ext cx="4354639" cy="3210192"/>
        </p:xfrm>
        <a:graphic>
          <a:graphicData uri="http://schemas.openxmlformats.org/drawingml/2006/table">
            <a:tbl>
              <a:tblPr/>
              <a:tblGrid>
                <a:gridCol w="442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5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6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607"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Year</a:t>
                      </a:r>
                      <a:endParaRPr lang="en-US" sz="1000" dirty="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UN Regulation</a:t>
                      </a:r>
                      <a:endParaRPr lang="en-US" sz="100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UN GTR</a:t>
                      </a:r>
                      <a:endParaRPr lang="en-US" sz="100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9833"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2017</a:t>
                      </a:r>
                      <a:endParaRPr lang="en-US" sz="1000" dirty="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R18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: Protection against unauthorized use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R27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: Advance warning triangles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R36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: Construction of public service     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457200" algn="l"/>
                        </a:tabLst>
                      </a:pPr>
                      <a:r>
                        <a:rPr kumimoji="1"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          vehicles(space 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for fire extinguisher)</a:t>
                      </a:r>
                      <a:endParaRPr lang="en-US" sz="10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R66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: Strength of the superstructure of large </a:t>
                      </a:r>
                      <a:endParaRPr kumimoji="1" lang="en-US" sz="1000" kern="1200" dirty="0" smtClean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PMingLiU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          passenger 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vehicles</a:t>
                      </a:r>
                      <a:endParaRPr lang="en-US" sz="10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R69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: Rear marking plates for slow moving </a:t>
                      </a:r>
                      <a:endParaRPr kumimoji="1" lang="en-US" sz="1000" kern="1200" dirty="0" smtClean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PMingLiU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          vehicles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R75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: Pneumatic </a:t>
                      </a:r>
                      <a:r>
                        <a:rPr kumimoji="1" lang="en-US" sz="1000" kern="1200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tyres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(moped, motorcycle)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R81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: Rear-view mirrors(motorcycle)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 90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: Replacement brake lining assemblies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R121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: Identification of controls &amp; tell-tales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R124 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Passenger car wheel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R127 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Pedestrian Safety Performance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R130 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Lane departure warning system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R131 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Advanced Emergency Braking </a:t>
                      </a:r>
                      <a:r>
                        <a:rPr kumimoji="1"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System</a:t>
                      </a: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          (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AEBS</a:t>
                      </a:r>
                      <a:r>
                        <a:rPr kumimoji="1"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)</a:t>
                      </a: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33CC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GTR No. 2 : </a:t>
                      </a:r>
                      <a:r>
                        <a:rPr kumimoji="1" lang="en-US" sz="10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Motorcycle emission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33CC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GTR No. 17 </a:t>
                      </a:r>
                      <a:r>
                        <a:rPr kumimoji="1" lang="en-US" sz="10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Crankcase &amp; evaporative emissions of </a:t>
                      </a:r>
                      <a:r>
                        <a:rPr kumimoji="1"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L</a:t>
                      </a: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category </a:t>
                      </a:r>
                      <a:r>
                        <a:rPr kumimoji="1" lang="en-US" sz="10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vehicles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rgbClr val="0033CC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GTR No. 18 : </a:t>
                      </a:r>
                      <a:r>
                        <a:rPr kumimoji="1" lang="en-US" sz="10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On-Board Diagnostic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(OBD) systems for </a:t>
                      </a:r>
                      <a:r>
                        <a:rPr kumimoji="1"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L</a:t>
                      </a:r>
                      <a:r>
                        <a:rPr kumimoji="1" lang="en-US" sz="10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-</a:t>
                      </a:r>
                      <a:r>
                        <a:rPr kumimoji="1"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category </a:t>
                      </a: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Vehicles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9" name="표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739587"/>
              </p:ext>
            </p:extLst>
          </p:nvPr>
        </p:nvGraphicFramePr>
        <p:xfrm>
          <a:off x="4924006" y="1967354"/>
          <a:ext cx="4112490" cy="2780748"/>
        </p:xfrm>
        <a:graphic>
          <a:graphicData uri="http://schemas.openxmlformats.org/drawingml/2006/table">
            <a:tbl>
              <a:tblPr/>
              <a:tblGrid>
                <a:gridCol w="512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1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91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607"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Year</a:t>
                      </a:r>
                      <a:endParaRPr lang="en-US" sz="1000" dirty="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UN Regulation</a:t>
                      </a:r>
                      <a:endParaRPr lang="en-US" sz="100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UN GTR</a:t>
                      </a:r>
                      <a:endParaRPr lang="en-US" sz="100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851"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2018</a:t>
                      </a:r>
                      <a:endParaRPr lang="en-US" sz="1000" dirty="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457200" algn="l"/>
                        </a:tabLst>
                      </a:pPr>
                      <a:r>
                        <a:rPr kumimoji="1" lang="en-US" sz="1000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R77</a:t>
                      </a:r>
                      <a:r>
                        <a:rPr kumimoji="1"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Parking Lamps</a:t>
                      </a:r>
                      <a:endParaRPr lang="en-US" sz="10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457200" algn="l"/>
                        </a:tabLst>
                      </a:pPr>
                      <a:r>
                        <a:rPr kumimoji="1" lang="en-US" sz="1000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R94</a:t>
                      </a:r>
                      <a:r>
                        <a:rPr kumimoji="1"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Frontal collision protection</a:t>
                      </a:r>
                      <a:endParaRPr lang="en-US" sz="10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457200" algn="l"/>
                        </a:tabLst>
                      </a:pPr>
                      <a:r>
                        <a:rPr kumimoji="1" lang="en-US" sz="1000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R135</a:t>
                      </a: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Pole side </a:t>
                      </a:r>
                      <a:r>
                        <a:rPr kumimoji="1" lang="en-US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Impact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kumimoji="1" lang="en-US" altLang="ko-KR" sz="1000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R137</a:t>
                      </a:r>
                      <a:r>
                        <a:rPr kumimoji="1" lang="en-US" altLang="ko-KR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: Frontal impact with focus on                      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kumimoji="1" lang="en-US" altLang="ko-KR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            restraint systems</a:t>
                      </a:r>
                      <a:endParaRPr kumimoji="1" lang="en-US" sz="1000" kern="1200" dirty="0" smtClean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PMingLiU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457200" algn="l"/>
                        </a:tabLst>
                      </a:pPr>
                      <a:r>
                        <a:rPr kumimoji="1" lang="en-US" altLang="ko-KR" sz="1000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R138</a:t>
                      </a:r>
                      <a:r>
                        <a:rPr kumimoji="1" lang="en-US" altLang="ko-KR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: Quiet Road Transport Vehicle</a:t>
                      </a: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457200" algn="l"/>
                        </a:tabLst>
                      </a:pPr>
                      <a:r>
                        <a:rPr kumimoji="1" lang="en-US" altLang="ko-KR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           (QRTV)</a:t>
                      </a:r>
                      <a:endParaRPr kumimoji="1" lang="en-US" sz="1000" kern="1200" dirty="0" smtClean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PMingLiU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457200" algn="l"/>
                        </a:tabLst>
                      </a:pPr>
                      <a:r>
                        <a:rPr kumimoji="1" lang="en-US" altLang="ko-KR" sz="1000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R139 </a:t>
                      </a:r>
                      <a:r>
                        <a:rPr kumimoji="1" lang="en-US" altLang="ko-KR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Brake Assist Systems</a:t>
                      </a:r>
                      <a:endParaRPr lang="en-US" altLang="ko-KR" sz="1000" dirty="0" smtClean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457200" algn="l"/>
                        </a:tabLst>
                      </a:pPr>
                      <a:r>
                        <a:rPr kumimoji="1" lang="en-US" altLang="ko-KR" sz="1000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R140 </a:t>
                      </a:r>
                      <a:r>
                        <a:rPr kumimoji="1" lang="en-US" altLang="ko-KR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:Electronic Stability Control</a:t>
                      </a:r>
                      <a:endParaRPr lang="en-US" altLang="ko-KR" sz="1000" dirty="0" smtClean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457200" algn="l"/>
                        </a:tabLst>
                      </a:pPr>
                      <a:r>
                        <a:rPr kumimoji="1" lang="en-US" altLang="ko-KR" sz="1000" kern="12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R141</a:t>
                      </a:r>
                      <a:r>
                        <a:rPr kumimoji="1" lang="en-US" altLang="ko-KR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: </a:t>
                      </a:r>
                      <a:r>
                        <a:rPr kumimoji="1" lang="en-US" altLang="ko-KR" sz="1000" kern="1200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Tyre</a:t>
                      </a:r>
                      <a:r>
                        <a:rPr kumimoji="1" lang="en-US" altLang="ko-KR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Pressure Monitoring </a:t>
                      </a: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None/>
                        <a:tabLst>
                          <a:tab pos="457200" algn="l"/>
                        </a:tabLst>
                      </a:pPr>
                      <a:r>
                        <a:rPr kumimoji="1" lang="en-US" altLang="ko-KR" sz="1000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           System</a:t>
                      </a:r>
                      <a:endParaRPr kumimoji="1" lang="en-US" altLang="ko-KR" sz="1000" kern="1200" dirty="0" smtClean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PMingLiU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 smtClean="0">
                          <a:solidFill>
                            <a:srgbClr val="0033CC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GTR </a:t>
                      </a:r>
                      <a:r>
                        <a:rPr kumimoji="1" lang="en-US" sz="1000" kern="1200" dirty="0">
                          <a:solidFill>
                            <a:srgbClr val="0033CC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No. </a:t>
                      </a:r>
                      <a:r>
                        <a:rPr kumimoji="1" lang="en-US" sz="1000" kern="1200" dirty="0" smtClean="0">
                          <a:solidFill>
                            <a:srgbClr val="0033CC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14 </a:t>
                      </a:r>
                      <a:r>
                        <a:rPr kumimoji="1" lang="en-US" sz="10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: </a:t>
                      </a:r>
                      <a:r>
                        <a:rPr kumimoji="1"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Pole</a:t>
                      </a:r>
                    </a:p>
                    <a:p>
                      <a:pPr marL="0" lvl="0" indent="0" eaLnBrk="0" fontAlgn="ctr" latinLnBrk="1" hangingPunct="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kumimoji="1" lang="en-US" sz="10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side</a:t>
                      </a:r>
                      <a:r>
                        <a:rPr kumimoji="1" lang="en-US" sz="10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 impact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251">
                <a:tc>
                  <a:txBody>
                    <a:bodyPr/>
                    <a:lstStyle/>
                    <a:p>
                      <a:pPr algn="ctr" eaLnBrk="0" fontAlgn="ctr" latinLnBrk="1" hangingPunct="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kumimoji="1" lang="en-US" sz="1000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PMingLiU"/>
                          <a:cs typeface="Arial" pitchFamily="34" charset="0"/>
                        </a:rPr>
                        <a:t>2019</a:t>
                      </a:r>
                      <a:endParaRPr lang="en-US" sz="1000" dirty="0">
                        <a:effectLst/>
                        <a:latin typeface="Arial" pitchFamily="34" charset="0"/>
                        <a:ea typeface="맑은 고딕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1" hangingPunct="0">
                        <a:lnSpc>
                          <a:spcPts val="14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R148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: Light </a:t>
                      </a:r>
                      <a:r>
                        <a:rPr kumimoji="1" lang="en-US" altLang="ko-KR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Signalling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Devices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4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R149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: Road Illumination Devices</a:t>
                      </a:r>
                    </a:p>
                    <a:p>
                      <a:pPr marL="0" marR="0" lvl="0" indent="0" algn="l" defTabSz="914400" rtl="0" eaLnBrk="0" fontAlgn="ctr" latinLnBrk="1" hangingPunct="0">
                        <a:lnSpc>
                          <a:spcPts val="14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R150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anose="02020500000000000000" pitchFamily="18" charset="-120"/>
                          <a:cs typeface="Arial" pitchFamily="34" charset="0"/>
                        </a:rPr>
                        <a:t> : Retro-Reflective Devices</a:t>
                      </a: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FontTx/>
                        <a:buNone/>
                      </a:pPr>
                      <a:endParaRPr lang="en-US" sz="10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26631" marR="26631" marT="13878" marB="13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0" name="TextBox 29"/>
          <p:cNvSpPr txBox="1"/>
          <p:nvPr/>
        </p:nvSpPr>
        <p:spPr>
          <a:xfrm rot="10800000" flipH="1" flipV="1">
            <a:off x="347916" y="908721"/>
            <a:ext cx="86885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en-US" altLang="ko-KR" sz="2000" b="1" dirty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Status of Harmonization with UN Regulations in </a:t>
            </a:r>
            <a:r>
              <a:rPr lang="en-US" altLang="ko-KR" sz="2000" b="1" dirty="0" smtClean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KMVSS</a:t>
            </a:r>
            <a:endParaRPr lang="en-US" altLang="ko-KR" sz="2000" b="1" dirty="0">
              <a:solidFill>
                <a:srgbClr val="0070C0"/>
              </a:solidFill>
              <a:latin typeface="Calibri" pitchFamily="34" charset="0"/>
              <a:ea typeface="Ebrima" pitchFamily="2" charset="0"/>
              <a:cs typeface="Arial" pitchFamily="34" charset="0"/>
            </a:endParaRPr>
          </a:p>
        </p:txBody>
      </p:sp>
      <p:sp>
        <p:nvSpPr>
          <p:cNvPr id="11" name="Rectangle 24"/>
          <p:cNvSpPr>
            <a:spLocks noChangeArrowheads="1"/>
          </p:cNvSpPr>
          <p:nvPr/>
        </p:nvSpPr>
        <p:spPr bwMode="auto">
          <a:xfrm>
            <a:off x="533970" y="1628800"/>
            <a:ext cx="800089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ko-KR" sz="1600" dirty="0" smtClean="0">
                <a:latin typeface="Calibri" pitchFamily="34" charset="0"/>
                <a:ea typeface="굴림" pitchFamily="50" charset="-127"/>
              </a:rPr>
              <a:t>73 </a:t>
            </a:r>
            <a:r>
              <a:rPr lang="en-US" altLang="ko-KR" sz="1600" dirty="0">
                <a:latin typeface="Calibri" pitchFamily="34" charset="0"/>
                <a:ea typeface="굴림" pitchFamily="50" charset="-127"/>
              </a:rPr>
              <a:t>UN regulations and </a:t>
            </a:r>
            <a:r>
              <a:rPr lang="en-US" altLang="ko-KR" sz="1600" dirty="0" smtClean="0">
                <a:latin typeface="Calibri" pitchFamily="34" charset="0"/>
                <a:ea typeface="굴림" pitchFamily="50" charset="-127"/>
              </a:rPr>
              <a:t>14 </a:t>
            </a:r>
            <a:r>
              <a:rPr lang="en-US" altLang="ko-KR" sz="1600" dirty="0">
                <a:latin typeface="Calibri" pitchFamily="34" charset="0"/>
                <a:ea typeface="굴림" pitchFamily="50" charset="-127"/>
              </a:rPr>
              <a:t>UN GTRs were introduced into </a:t>
            </a:r>
            <a:r>
              <a:rPr lang="en-US" altLang="ko-KR" sz="1600" dirty="0" smtClean="0">
                <a:latin typeface="Calibri" pitchFamily="34" charset="0"/>
                <a:ea typeface="굴림" pitchFamily="50" charset="-127"/>
              </a:rPr>
              <a:t>KMVSS capability</a:t>
            </a:r>
            <a:r>
              <a:rPr lang="en-US" altLang="ko-KR" sz="1600" dirty="0" smtClean="0">
                <a:latin typeface="Calibri" pitchFamily="34" charset="0"/>
              </a:rPr>
              <a:t> </a:t>
            </a:r>
            <a:endParaRPr lang="en-US" altLang="ko-KR" sz="1600" dirty="0">
              <a:latin typeface="Calibri" pitchFamily="34" charset="0"/>
            </a:endParaRPr>
          </a:p>
        </p:txBody>
      </p:sp>
      <p:sp>
        <p:nvSpPr>
          <p:cNvPr id="12" name="Rectangle 27"/>
          <p:cNvSpPr>
            <a:spLocks noChangeArrowheads="1"/>
          </p:cNvSpPr>
          <p:nvPr/>
        </p:nvSpPr>
        <p:spPr bwMode="auto">
          <a:xfrm>
            <a:off x="505394" y="1340768"/>
            <a:ext cx="78830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altLang="ko-KR" b="1" dirty="0" smtClean="0">
                <a:solidFill>
                  <a:srgbClr val="0066FF"/>
                </a:solidFill>
                <a:latin typeface="Calibri" pitchFamily="34" charset="0"/>
                <a:ea typeface="굴림" pitchFamily="50" charset="-127"/>
              </a:rPr>
              <a:t>Summary </a:t>
            </a:r>
            <a:r>
              <a:rPr lang="en-US" altLang="ko-KR" b="1" dirty="0">
                <a:solidFill>
                  <a:srgbClr val="0066FF"/>
                </a:solidFill>
                <a:latin typeface="Calibri" pitchFamily="34" charset="0"/>
                <a:ea typeface="굴림" pitchFamily="50" charset="-127"/>
              </a:rPr>
              <a:t>of Harmonized Regulations in </a:t>
            </a:r>
            <a:r>
              <a:rPr lang="en-US" altLang="ko-KR" b="1" dirty="0" smtClean="0">
                <a:solidFill>
                  <a:srgbClr val="0066FF"/>
                </a:solidFill>
                <a:latin typeface="Calibri" pitchFamily="34" charset="0"/>
                <a:ea typeface="굴림" pitchFamily="50" charset="-127"/>
              </a:rPr>
              <a:t>KOREA (2017 ~ 2020) </a:t>
            </a:r>
            <a:endParaRPr lang="en-US" altLang="ko-KR" b="1" dirty="0">
              <a:solidFill>
                <a:srgbClr val="0066FF"/>
              </a:solidFill>
              <a:latin typeface="Calibri" pitchFamily="34" charset="0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8375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_x145219488" descr="EMB0000096415d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7" y="6538041"/>
            <a:ext cx="2398926" cy="28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8534860" y="6583469"/>
            <a:ext cx="6207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150000"/>
              </a:lnSpc>
              <a:buFont typeface="Wingdings" pitchFamily="2" charset="2"/>
              <a:buNone/>
              <a:defRPr/>
            </a:pPr>
            <a:fld id="{C8F1E231-AFA3-4187-95A2-97149B9CF3C5}" type="slidenum">
              <a:rPr lang="ko-KR" altLang="en-US" sz="12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ctr">
                <a:lnSpc>
                  <a:spcPct val="150000"/>
                </a:lnSpc>
                <a:buFont typeface="Wingdings" pitchFamily="2" charset="2"/>
                <a:buNone/>
                <a:defRPr/>
              </a:pPr>
              <a:t>16</a:t>
            </a:fld>
            <a:r>
              <a:rPr lang="en-US" altLang="ko-KR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70"/>
            <a:ext cx="9144000" cy="6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 rot="10800000" flipH="1" flipV="1">
            <a:off x="62272" y="108154"/>
            <a:ext cx="8254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2. Implementing </a:t>
            </a:r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1958/1998 Agreement in Self-Certification System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rot="10800000" flipH="1" flipV="1">
            <a:off x="347916" y="908721"/>
            <a:ext cx="86885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en-US" altLang="ko-KR" sz="2000" b="1" dirty="0" smtClean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Enactment &amp; Revision Procedure</a:t>
            </a:r>
            <a:endParaRPr lang="en-US" altLang="ko-KR" sz="2000" b="1" dirty="0">
              <a:solidFill>
                <a:srgbClr val="0070C0"/>
              </a:solidFill>
              <a:latin typeface="Calibri" pitchFamily="34" charset="0"/>
              <a:ea typeface="Ebrima" pitchFamily="2" charset="0"/>
              <a:cs typeface="Arial" pitchFamily="34" charset="0"/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3074275" y="1570756"/>
            <a:ext cx="1812336" cy="3658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Opinions of Government</a:t>
            </a: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3074275" y="2147759"/>
            <a:ext cx="1812336" cy="438393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Initiation of Enactment /</a:t>
            </a:r>
          </a:p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Revision</a:t>
            </a: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3074275" y="2781172"/>
            <a:ext cx="1812336" cy="744623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</a:rPr>
              <a:t>Request of consideration</a:t>
            </a:r>
          </a:p>
          <a:p>
            <a:pPr algn="ctr"/>
            <a:r>
              <a:rPr lang="en-US" altLang="ko-KR" sz="1200" dirty="0">
                <a:latin typeface="Times New Roman" panose="02020603050405020304" pitchFamily="18" charset="0"/>
              </a:rPr>
              <a:t> from the Ministry of Land, </a:t>
            </a:r>
          </a:p>
          <a:p>
            <a:pPr algn="ctr"/>
            <a:r>
              <a:rPr lang="en-US" altLang="ko-KR" sz="1200" dirty="0" smtClean="0">
                <a:latin typeface="Times New Roman" panose="02020603050405020304" pitchFamily="18" charset="0"/>
              </a:rPr>
              <a:t>Infrastructure and Transport</a:t>
            </a:r>
          </a:p>
          <a:p>
            <a:pPr algn="ctr"/>
            <a:r>
              <a:rPr lang="en-US" altLang="ko-KR" sz="1200" dirty="0" smtClean="0">
                <a:latin typeface="Times New Roman" panose="02020603050405020304" pitchFamily="18" charset="0"/>
              </a:rPr>
              <a:t>(</a:t>
            </a:r>
            <a:r>
              <a:rPr lang="en-US" altLang="ko-KR" sz="1200" dirty="0" err="1" smtClean="0">
                <a:latin typeface="Times New Roman" panose="02020603050405020304" pitchFamily="18" charset="0"/>
              </a:rPr>
              <a:t>MoLIT</a:t>
            </a:r>
            <a:r>
              <a:rPr lang="en-US" altLang="ko-KR" sz="1200" dirty="0" smtClean="0">
                <a:latin typeface="Times New Roman" panose="02020603050405020304" pitchFamily="18" charset="0"/>
              </a:rPr>
              <a:t>)</a:t>
            </a:r>
            <a:endParaRPr lang="en-US" altLang="ko-KR" sz="1200" dirty="0">
              <a:latin typeface="Times New Roman" panose="02020603050405020304" pitchFamily="18" charset="0"/>
            </a:endParaRPr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3074275" y="3732098"/>
            <a:ext cx="1812336" cy="378759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</a:rPr>
              <a:t>KATRI</a:t>
            </a:r>
          </a:p>
          <a:p>
            <a:pPr algn="ctr"/>
            <a:r>
              <a:rPr lang="en-US" altLang="ko-KR" sz="1200" dirty="0">
                <a:latin typeface="Times New Roman" panose="02020603050405020304" pitchFamily="18" charset="0"/>
              </a:rPr>
              <a:t>Receives the Request</a:t>
            </a:r>
          </a:p>
        </p:txBody>
      </p:sp>
      <p:sp>
        <p:nvSpPr>
          <p:cNvPr id="20" name="Rectangle 8"/>
          <p:cNvSpPr>
            <a:spLocks noChangeArrowheads="1"/>
          </p:cNvSpPr>
          <p:nvPr/>
        </p:nvSpPr>
        <p:spPr bwMode="auto">
          <a:xfrm>
            <a:off x="3074275" y="4310713"/>
            <a:ext cx="1812336" cy="378759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Detailed Review of</a:t>
            </a:r>
          </a:p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Enactment /Revision Case</a:t>
            </a:r>
          </a:p>
        </p:txBody>
      </p: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3074275" y="4892550"/>
            <a:ext cx="1812336" cy="383594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Prepare Draft of </a:t>
            </a:r>
          </a:p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Enactment / Revision</a:t>
            </a:r>
          </a:p>
        </p:txBody>
      </p:sp>
      <p:sp>
        <p:nvSpPr>
          <p:cNvPr id="22" name="Rectangle 10"/>
          <p:cNvSpPr>
            <a:spLocks noChangeArrowheads="1"/>
          </p:cNvSpPr>
          <p:nvPr/>
        </p:nvSpPr>
        <p:spPr bwMode="auto">
          <a:xfrm>
            <a:off x="3074275" y="5480835"/>
            <a:ext cx="1812336" cy="390041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Submission to the MLTM </a:t>
            </a:r>
          </a:p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Affairs</a:t>
            </a:r>
          </a:p>
        </p:txBody>
      </p:sp>
      <p:sp>
        <p:nvSpPr>
          <p:cNvPr id="23" name="AutoShape 18"/>
          <p:cNvSpPr>
            <a:spLocks noChangeArrowheads="1"/>
          </p:cNvSpPr>
          <p:nvPr/>
        </p:nvSpPr>
        <p:spPr bwMode="auto">
          <a:xfrm>
            <a:off x="3871767" y="1975303"/>
            <a:ext cx="217353" cy="146668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24" name="AutoShape 19"/>
          <p:cNvSpPr>
            <a:spLocks noChangeArrowheads="1"/>
          </p:cNvSpPr>
          <p:nvPr/>
        </p:nvSpPr>
        <p:spPr bwMode="auto">
          <a:xfrm>
            <a:off x="3871767" y="2608716"/>
            <a:ext cx="217353" cy="146668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25" name="AutoShape 20"/>
          <p:cNvSpPr>
            <a:spLocks noChangeArrowheads="1"/>
          </p:cNvSpPr>
          <p:nvPr/>
        </p:nvSpPr>
        <p:spPr bwMode="auto">
          <a:xfrm>
            <a:off x="3878160" y="3546748"/>
            <a:ext cx="217353" cy="146668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26" name="AutoShape 21"/>
          <p:cNvSpPr>
            <a:spLocks noChangeArrowheads="1"/>
          </p:cNvSpPr>
          <p:nvPr/>
        </p:nvSpPr>
        <p:spPr bwMode="auto">
          <a:xfrm>
            <a:off x="3884552" y="4136645"/>
            <a:ext cx="217353" cy="146668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27" name="AutoShape 22"/>
          <p:cNvSpPr>
            <a:spLocks noChangeArrowheads="1"/>
          </p:cNvSpPr>
          <p:nvPr/>
        </p:nvSpPr>
        <p:spPr bwMode="auto">
          <a:xfrm>
            <a:off x="3884552" y="4715259"/>
            <a:ext cx="217353" cy="146668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31" name="AutoShape 23"/>
          <p:cNvSpPr>
            <a:spLocks noChangeArrowheads="1"/>
          </p:cNvSpPr>
          <p:nvPr/>
        </p:nvSpPr>
        <p:spPr bwMode="auto">
          <a:xfrm>
            <a:off x="3878160" y="5295485"/>
            <a:ext cx="217353" cy="146668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32" name="AutoShape 24"/>
          <p:cNvSpPr>
            <a:spLocks noChangeArrowheads="1"/>
          </p:cNvSpPr>
          <p:nvPr/>
        </p:nvSpPr>
        <p:spPr bwMode="auto">
          <a:xfrm>
            <a:off x="3871767" y="5896664"/>
            <a:ext cx="217353" cy="146668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33" name="AutoShape 29"/>
          <p:cNvSpPr>
            <a:spLocks noChangeArrowheads="1"/>
          </p:cNvSpPr>
          <p:nvPr/>
        </p:nvSpPr>
        <p:spPr bwMode="auto">
          <a:xfrm rot="16200000">
            <a:off x="2838420" y="2270868"/>
            <a:ext cx="219197" cy="145434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34" name="AutoShape 30"/>
          <p:cNvSpPr>
            <a:spLocks noChangeArrowheads="1"/>
          </p:cNvSpPr>
          <p:nvPr/>
        </p:nvSpPr>
        <p:spPr bwMode="auto">
          <a:xfrm rot="5400000" flipH="1">
            <a:off x="4896877" y="2264421"/>
            <a:ext cx="219197" cy="145434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35" name="Rectangle 32"/>
          <p:cNvSpPr>
            <a:spLocks noChangeArrowheads="1"/>
          </p:cNvSpPr>
          <p:nvPr/>
        </p:nvSpPr>
        <p:spPr bwMode="auto">
          <a:xfrm>
            <a:off x="1009426" y="2067172"/>
            <a:ext cx="1812336" cy="5850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Opinions of Korea</a:t>
            </a:r>
          </a:p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Automobile Testing &amp; </a:t>
            </a:r>
          </a:p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Research Institute (KATRI)</a:t>
            </a:r>
          </a:p>
        </p:txBody>
      </p:sp>
      <p:sp>
        <p:nvSpPr>
          <p:cNvPr id="36" name="Rectangle 33"/>
          <p:cNvSpPr>
            <a:spLocks noChangeArrowheads="1"/>
          </p:cNvSpPr>
          <p:nvPr/>
        </p:nvSpPr>
        <p:spPr bwMode="auto">
          <a:xfrm>
            <a:off x="5135928" y="2099406"/>
            <a:ext cx="1812336" cy="5109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Opinions of Manufacturers</a:t>
            </a:r>
          </a:p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And Relevant Institutions</a:t>
            </a:r>
          </a:p>
        </p:txBody>
      </p:sp>
      <p:sp>
        <p:nvSpPr>
          <p:cNvPr id="37" name="AutoShape 34"/>
          <p:cNvSpPr>
            <a:spLocks noChangeArrowheads="1"/>
          </p:cNvSpPr>
          <p:nvPr/>
        </p:nvSpPr>
        <p:spPr bwMode="auto">
          <a:xfrm rot="5400000" flipH="1">
            <a:off x="4872904" y="4693312"/>
            <a:ext cx="219197" cy="145434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38" name="Rectangle 35"/>
          <p:cNvSpPr>
            <a:spLocks noChangeArrowheads="1"/>
          </p:cNvSpPr>
          <p:nvPr/>
        </p:nvSpPr>
        <p:spPr bwMode="auto">
          <a:xfrm>
            <a:off x="5111955" y="4512180"/>
            <a:ext cx="1812336" cy="5270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Collection of Opinions from</a:t>
            </a:r>
          </a:p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Manufacturer and </a:t>
            </a:r>
          </a:p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Relevant Institutions</a:t>
            </a:r>
          </a:p>
        </p:txBody>
      </p:sp>
      <p:sp>
        <p:nvSpPr>
          <p:cNvPr id="39" name="Text Box 38"/>
          <p:cNvSpPr txBox="1">
            <a:spLocks noChangeArrowheads="1"/>
          </p:cNvSpPr>
          <p:nvPr/>
        </p:nvSpPr>
        <p:spPr bwMode="auto">
          <a:xfrm>
            <a:off x="4097110" y="5819300"/>
            <a:ext cx="420321" cy="273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1200">
                <a:latin typeface="Times New Roman" panose="02020603050405020304" pitchFamily="18" charset="0"/>
              </a:rPr>
              <a:t>Yes</a:t>
            </a:r>
          </a:p>
        </p:txBody>
      </p:sp>
      <p:sp>
        <p:nvSpPr>
          <p:cNvPr id="40" name="Text Box 44"/>
          <p:cNvSpPr txBox="1">
            <a:spLocks noChangeArrowheads="1"/>
          </p:cNvSpPr>
          <p:nvPr/>
        </p:nvSpPr>
        <p:spPr bwMode="auto">
          <a:xfrm>
            <a:off x="2203267" y="4421923"/>
            <a:ext cx="369180" cy="273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1200">
                <a:latin typeface="Times New Roman" panose="02020603050405020304" pitchFamily="18" charset="0"/>
              </a:rPr>
              <a:t>No</a:t>
            </a:r>
          </a:p>
        </p:txBody>
      </p:sp>
      <p:sp>
        <p:nvSpPr>
          <p:cNvPr id="41" name="Line 56"/>
          <p:cNvSpPr>
            <a:spLocks noChangeShapeType="1"/>
          </p:cNvSpPr>
          <p:nvPr/>
        </p:nvSpPr>
        <p:spPr bwMode="auto">
          <a:xfrm flipH="1">
            <a:off x="2661944" y="5372849"/>
            <a:ext cx="1160279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2" name="Line 57"/>
          <p:cNvSpPr>
            <a:spLocks noChangeShapeType="1"/>
          </p:cNvSpPr>
          <p:nvPr/>
        </p:nvSpPr>
        <p:spPr bwMode="auto">
          <a:xfrm flipV="1">
            <a:off x="2661944" y="3919060"/>
            <a:ext cx="0" cy="146184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3" name="Line 58"/>
          <p:cNvSpPr>
            <a:spLocks noChangeShapeType="1"/>
          </p:cNvSpPr>
          <p:nvPr/>
        </p:nvSpPr>
        <p:spPr bwMode="auto">
          <a:xfrm>
            <a:off x="2645963" y="3919060"/>
            <a:ext cx="43630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74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_x145219488" descr="EMB0000096415d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7" y="6538041"/>
            <a:ext cx="2398926" cy="28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8534860" y="6583469"/>
            <a:ext cx="6207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150000"/>
              </a:lnSpc>
              <a:buFont typeface="Wingdings" pitchFamily="2" charset="2"/>
              <a:buNone/>
              <a:defRPr/>
            </a:pPr>
            <a:fld id="{C8F1E231-AFA3-4187-95A2-97149B9CF3C5}" type="slidenum">
              <a:rPr lang="ko-KR" altLang="en-US" sz="12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ctr">
                <a:lnSpc>
                  <a:spcPct val="150000"/>
                </a:lnSpc>
                <a:buFont typeface="Wingdings" pitchFamily="2" charset="2"/>
                <a:buNone/>
                <a:defRPr/>
              </a:pPr>
              <a:t>17</a:t>
            </a:fld>
            <a:r>
              <a:rPr lang="en-US" altLang="ko-KR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70"/>
            <a:ext cx="9144000" cy="6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 rot="10800000" flipH="1" flipV="1">
            <a:off x="62272" y="108154"/>
            <a:ext cx="8254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2. Implementing </a:t>
            </a:r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1958/1998 Agreement in Self-Certification System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rot="10800000" flipH="1" flipV="1">
            <a:off x="347916" y="908721"/>
            <a:ext cx="86885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en-US" altLang="ko-KR" sz="2000" b="1" dirty="0" smtClean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Enactment &amp; Revision Procedure</a:t>
            </a:r>
            <a:endParaRPr lang="en-US" altLang="ko-KR" sz="2000" b="1" dirty="0">
              <a:solidFill>
                <a:srgbClr val="0070C0"/>
              </a:solidFill>
              <a:latin typeface="Calibri" pitchFamily="34" charset="0"/>
              <a:ea typeface="Ebrima" pitchFamily="2" charset="0"/>
              <a:cs typeface="Arial" pitchFamily="34" charset="0"/>
            </a:endParaRPr>
          </a:p>
        </p:txBody>
      </p:sp>
      <p:sp>
        <p:nvSpPr>
          <p:cNvPr id="44" name="Rectangle 11"/>
          <p:cNvSpPr>
            <a:spLocks noChangeArrowheads="1"/>
          </p:cNvSpPr>
          <p:nvPr/>
        </p:nvSpPr>
        <p:spPr bwMode="auto">
          <a:xfrm>
            <a:off x="2954232" y="1885882"/>
            <a:ext cx="1812336" cy="51898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Prepare Draft for Advance </a:t>
            </a:r>
          </a:p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Legislation Notification</a:t>
            </a:r>
          </a:p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and Advance Notification</a:t>
            </a:r>
          </a:p>
        </p:txBody>
      </p:sp>
      <p:sp>
        <p:nvSpPr>
          <p:cNvPr id="45" name="Rectangle 12"/>
          <p:cNvSpPr>
            <a:spLocks noChangeArrowheads="1"/>
          </p:cNvSpPr>
          <p:nvPr/>
        </p:nvSpPr>
        <p:spPr bwMode="auto">
          <a:xfrm>
            <a:off x="2954232" y="2611164"/>
            <a:ext cx="1812336" cy="372312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Prepare Regulation Effect</a:t>
            </a:r>
          </a:p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Assessment</a:t>
            </a:r>
          </a:p>
        </p:txBody>
      </p:sp>
      <p:sp>
        <p:nvSpPr>
          <p:cNvPr id="46" name="Rectangle 13"/>
          <p:cNvSpPr>
            <a:spLocks noChangeArrowheads="1"/>
          </p:cNvSpPr>
          <p:nvPr/>
        </p:nvSpPr>
        <p:spPr bwMode="auto">
          <a:xfrm>
            <a:off x="2954232" y="3189779"/>
            <a:ext cx="1812336" cy="317513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Regulation Deliberation</a:t>
            </a:r>
          </a:p>
        </p:txBody>
      </p:sp>
      <p:sp>
        <p:nvSpPr>
          <p:cNvPr id="47" name="Rectangle 14"/>
          <p:cNvSpPr>
            <a:spLocks noChangeArrowheads="1"/>
          </p:cNvSpPr>
          <p:nvPr/>
        </p:nvSpPr>
        <p:spPr bwMode="auto">
          <a:xfrm>
            <a:off x="2954232" y="3726488"/>
            <a:ext cx="1812336" cy="585061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Deliberation by Office of </a:t>
            </a:r>
          </a:p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Legislation</a:t>
            </a:r>
          </a:p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Prepare final amendments</a:t>
            </a:r>
          </a:p>
        </p:txBody>
      </p:sp>
      <p:sp>
        <p:nvSpPr>
          <p:cNvPr id="48" name="Rectangle 15"/>
          <p:cNvSpPr>
            <a:spLocks noChangeArrowheads="1"/>
          </p:cNvSpPr>
          <p:nvPr/>
        </p:nvSpPr>
        <p:spPr bwMode="auto">
          <a:xfrm>
            <a:off x="2954232" y="4530746"/>
            <a:ext cx="1812336" cy="554438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Proclaim final rule &amp;</a:t>
            </a:r>
          </a:p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Transmit WTO TBT </a:t>
            </a:r>
          </a:p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notification</a:t>
            </a:r>
          </a:p>
        </p:txBody>
      </p:sp>
      <p:sp>
        <p:nvSpPr>
          <p:cNvPr id="49" name="AutoShape 24"/>
          <p:cNvSpPr>
            <a:spLocks noChangeArrowheads="1"/>
          </p:cNvSpPr>
          <p:nvPr/>
        </p:nvSpPr>
        <p:spPr bwMode="auto">
          <a:xfrm>
            <a:off x="3751724" y="1705367"/>
            <a:ext cx="217353" cy="146668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50" name="AutoShape 25"/>
          <p:cNvSpPr>
            <a:spLocks noChangeArrowheads="1"/>
          </p:cNvSpPr>
          <p:nvPr/>
        </p:nvSpPr>
        <p:spPr bwMode="auto">
          <a:xfrm>
            <a:off x="3764509" y="2432261"/>
            <a:ext cx="217353" cy="146668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51" name="AutoShape 26"/>
          <p:cNvSpPr>
            <a:spLocks noChangeArrowheads="1"/>
          </p:cNvSpPr>
          <p:nvPr/>
        </p:nvSpPr>
        <p:spPr bwMode="auto">
          <a:xfrm>
            <a:off x="3758117" y="3009264"/>
            <a:ext cx="217353" cy="146668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52" name="AutoShape 27"/>
          <p:cNvSpPr>
            <a:spLocks noChangeArrowheads="1"/>
          </p:cNvSpPr>
          <p:nvPr/>
        </p:nvSpPr>
        <p:spPr bwMode="auto">
          <a:xfrm>
            <a:off x="3751724" y="3526632"/>
            <a:ext cx="217353" cy="146668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53" name="AutoShape 28"/>
          <p:cNvSpPr>
            <a:spLocks noChangeArrowheads="1"/>
          </p:cNvSpPr>
          <p:nvPr/>
        </p:nvSpPr>
        <p:spPr bwMode="auto">
          <a:xfrm>
            <a:off x="3751724" y="4343784"/>
            <a:ext cx="217353" cy="146668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54" name="AutoShape 36"/>
          <p:cNvSpPr>
            <a:spLocks noChangeArrowheads="1"/>
          </p:cNvSpPr>
          <p:nvPr/>
        </p:nvSpPr>
        <p:spPr bwMode="auto">
          <a:xfrm rot="5400000" flipH="1">
            <a:off x="4762450" y="2052508"/>
            <a:ext cx="219197" cy="145434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55" name="Rectangle 37"/>
          <p:cNvSpPr>
            <a:spLocks noChangeArrowheads="1"/>
          </p:cNvSpPr>
          <p:nvPr/>
        </p:nvSpPr>
        <p:spPr bwMode="auto">
          <a:xfrm>
            <a:off x="4983921" y="4527522"/>
            <a:ext cx="1812336" cy="5431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Submission National</a:t>
            </a:r>
          </a:p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Assembly</a:t>
            </a:r>
          </a:p>
        </p:txBody>
      </p:sp>
      <p:sp>
        <p:nvSpPr>
          <p:cNvPr id="56" name="AutoShape 39"/>
          <p:cNvSpPr>
            <a:spLocks noChangeArrowheads="1"/>
          </p:cNvSpPr>
          <p:nvPr/>
        </p:nvSpPr>
        <p:spPr bwMode="auto">
          <a:xfrm rot="16200000">
            <a:off x="2723172" y="2042837"/>
            <a:ext cx="219197" cy="145434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57" name="Rectangle 40"/>
          <p:cNvSpPr>
            <a:spLocks noChangeArrowheads="1"/>
          </p:cNvSpPr>
          <p:nvPr/>
        </p:nvSpPr>
        <p:spPr bwMode="auto">
          <a:xfrm>
            <a:off x="894178" y="1839141"/>
            <a:ext cx="1812336" cy="5850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Effect evaluation &amp;</a:t>
            </a:r>
          </a:p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WTO Circular notice</a:t>
            </a:r>
          </a:p>
        </p:txBody>
      </p:sp>
      <p:sp>
        <p:nvSpPr>
          <p:cNvPr id="58" name="Text Box 41"/>
          <p:cNvSpPr txBox="1">
            <a:spLocks noChangeArrowheads="1"/>
          </p:cNvSpPr>
          <p:nvPr/>
        </p:nvSpPr>
        <p:spPr bwMode="auto">
          <a:xfrm>
            <a:off x="3969076" y="4284150"/>
            <a:ext cx="420321" cy="273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1200">
                <a:latin typeface="Times New Roman" panose="02020603050405020304" pitchFamily="18" charset="0"/>
              </a:rPr>
              <a:t>Yes</a:t>
            </a:r>
          </a:p>
        </p:txBody>
      </p:sp>
      <p:sp>
        <p:nvSpPr>
          <p:cNvPr id="59" name="Text Box 42"/>
          <p:cNvSpPr txBox="1">
            <a:spLocks noChangeArrowheads="1"/>
          </p:cNvSpPr>
          <p:nvPr/>
        </p:nvSpPr>
        <p:spPr bwMode="auto">
          <a:xfrm>
            <a:off x="3945104" y="3471833"/>
            <a:ext cx="420321" cy="275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1200">
                <a:latin typeface="Times New Roman" panose="02020603050405020304" pitchFamily="18" charset="0"/>
              </a:rPr>
              <a:t>Yes</a:t>
            </a:r>
          </a:p>
        </p:txBody>
      </p:sp>
      <p:sp>
        <p:nvSpPr>
          <p:cNvPr id="60" name="AutoShape 45"/>
          <p:cNvSpPr>
            <a:spLocks noChangeArrowheads="1"/>
          </p:cNvSpPr>
          <p:nvPr/>
        </p:nvSpPr>
        <p:spPr bwMode="auto">
          <a:xfrm rot="16200000">
            <a:off x="4762450" y="4726383"/>
            <a:ext cx="219197" cy="145434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ko-KR" altLang="en-US"/>
          </a:p>
        </p:txBody>
      </p:sp>
      <p:sp>
        <p:nvSpPr>
          <p:cNvPr id="61" name="AutoShape 46"/>
          <p:cNvSpPr>
            <a:spLocks noChangeArrowheads="1"/>
          </p:cNvSpPr>
          <p:nvPr/>
        </p:nvSpPr>
        <p:spPr bwMode="auto">
          <a:xfrm>
            <a:off x="4790541" y="3960190"/>
            <a:ext cx="145434" cy="72528"/>
          </a:xfrm>
          <a:prstGeom prst="rightArrow">
            <a:avLst>
              <a:gd name="adj1" fmla="val 50000"/>
              <a:gd name="adj2" fmla="val 50556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2" name="Rectangle 47"/>
          <p:cNvSpPr>
            <a:spLocks noChangeArrowheads="1"/>
          </p:cNvSpPr>
          <p:nvPr/>
        </p:nvSpPr>
        <p:spPr bwMode="auto">
          <a:xfrm>
            <a:off x="4983921" y="3739382"/>
            <a:ext cx="1812336" cy="5431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Supplementation &amp;</a:t>
            </a:r>
          </a:p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Explanation</a:t>
            </a:r>
          </a:p>
        </p:txBody>
      </p:sp>
      <p:sp>
        <p:nvSpPr>
          <p:cNvPr id="63" name="Text Box 48"/>
          <p:cNvSpPr txBox="1">
            <a:spLocks noChangeArrowheads="1"/>
          </p:cNvSpPr>
          <p:nvPr/>
        </p:nvSpPr>
        <p:spPr bwMode="auto">
          <a:xfrm>
            <a:off x="4694650" y="3713594"/>
            <a:ext cx="369180" cy="273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1200">
                <a:latin typeface="Times New Roman" panose="02020603050405020304" pitchFamily="18" charset="0"/>
              </a:rPr>
              <a:t>No</a:t>
            </a:r>
          </a:p>
        </p:txBody>
      </p:sp>
      <p:sp>
        <p:nvSpPr>
          <p:cNvPr id="64" name="Rectangle 50"/>
          <p:cNvSpPr>
            <a:spLocks noChangeArrowheads="1"/>
          </p:cNvSpPr>
          <p:nvPr/>
        </p:nvSpPr>
        <p:spPr bwMode="auto">
          <a:xfrm>
            <a:off x="4983921" y="3122086"/>
            <a:ext cx="1812336" cy="4383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Supplementation &amp;</a:t>
            </a:r>
          </a:p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Explanation</a:t>
            </a:r>
          </a:p>
        </p:txBody>
      </p:sp>
      <p:sp>
        <p:nvSpPr>
          <p:cNvPr id="65" name="AutoShape 51"/>
          <p:cNvSpPr>
            <a:spLocks noChangeArrowheads="1"/>
          </p:cNvSpPr>
          <p:nvPr/>
        </p:nvSpPr>
        <p:spPr bwMode="auto">
          <a:xfrm>
            <a:off x="4796934" y="3320330"/>
            <a:ext cx="145434" cy="72528"/>
          </a:xfrm>
          <a:prstGeom prst="rightArrow">
            <a:avLst>
              <a:gd name="adj1" fmla="val 50000"/>
              <a:gd name="adj2" fmla="val 50556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6" name="Text Box 52"/>
          <p:cNvSpPr txBox="1">
            <a:spLocks noChangeArrowheads="1"/>
          </p:cNvSpPr>
          <p:nvPr/>
        </p:nvSpPr>
        <p:spPr bwMode="auto">
          <a:xfrm>
            <a:off x="4701043" y="3073734"/>
            <a:ext cx="369180" cy="273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1200">
                <a:latin typeface="Times New Roman" panose="02020603050405020304" pitchFamily="18" charset="0"/>
              </a:rPr>
              <a:t>No</a:t>
            </a:r>
          </a:p>
        </p:txBody>
      </p:sp>
      <p:sp>
        <p:nvSpPr>
          <p:cNvPr id="67" name="Rectangle 53"/>
          <p:cNvSpPr>
            <a:spLocks noChangeArrowheads="1"/>
          </p:cNvSpPr>
          <p:nvPr/>
        </p:nvSpPr>
        <p:spPr bwMode="auto">
          <a:xfrm>
            <a:off x="4991912" y="1881047"/>
            <a:ext cx="1812336" cy="502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Collection of Opinions from</a:t>
            </a:r>
          </a:p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Manufacturer and </a:t>
            </a:r>
          </a:p>
          <a:p>
            <a:pPr algn="ctr"/>
            <a:r>
              <a:rPr lang="en-US" altLang="ko-KR" sz="1200">
                <a:latin typeface="Times New Roman" panose="02020603050405020304" pitchFamily="18" charset="0"/>
              </a:rPr>
              <a:t>Relevant Institutions</a:t>
            </a:r>
          </a:p>
        </p:txBody>
      </p:sp>
    </p:spTree>
    <p:extLst>
      <p:ext uri="{BB962C8B-B14F-4D97-AF65-F5344CB8AC3E}">
        <p14:creationId xmlns:p14="http://schemas.microsoft.com/office/powerpoint/2010/main" val="8332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_x145219488" descr="EMB0000096415d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7" y="6538041"/>
            <a:ext cx="2398926" cy="28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8534860" y="6583469"/>
            <a:ext cx="6207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150000"/>
              </a:lnSpc>
              <a:buFont typeface="Wingdings" pitchFamily="2" charset="2"/>
              <a:buNone/>
              <a:defRPr/>
            </a:pPr>
            <a:fld id="{C8F1E231-AFA3-4187-95A2-97149B9CF3C5}" type="slidenum">
              <a:rPr lang="ko-KR" altLang="en-US" sz="12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ctr">
                <a:lnSpc>
                  <a:spcPct val="150000"/>
                </a:lnSpc>
                <a:buFont typeface="Wingdings" pitchFamily="2" charset="2"/>
                <a:buNone/>
                <a:defRPr/>
              </a:pPr>
              <a:t>18</a:t>
            </a:fld>
            <a:r>
              <a:rPr lang="en-US" altLang="ko-KR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70"/>
            <a:ext cx="9144000" cy="6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 rot="10800000" flipH="1" flipV="1">
            <a:off x="62272" y="108154"/>
            <a:ext cx="8254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2. </a:t>
            </a:r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I</a:t>
            </a:r>
            <a:r>
              <a:rPr lang="en-US" altLang="ko-KR" sz="2000" b="1" dirty="0" smtClean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mplementing </a:t>
            </a:r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1958/1998 Agreement in Self-Certification System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0800000" flipH="1" flipV="1">
            <a:off x="347916" y="939576"/>
            <a:ext cx="6672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en-US" altLang="ko-KR" sz="2000" b="1" dirty="0" smtClean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Main activities in WP.29</a:t>
            </a:r>
            <a:endParaRPr lang="ko-KR" altLang="en-US" sz="2000" b="1" dirty="0">
              <a:solidFill>
                <a:srgbClr val="0070C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80862" y="1318989"/>
            <a:ext cx="8455633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>
                <a:latin typeface="Calibri" pitchFamily="34" charset="0"/>
                <a:ea typeface="Arial Unicode MS" panose="020B0604020202020204" pitchFamily="50" charset="-127"/>
                <a:cs typeface="Arial Unicode MS" panose="020B0604020202020204" pitchFamily="50" charset="-127"/>
              </a:rPr>
              <a:t>- Participation in WP.29 plenary meetings &amp; 6 GRs</a:t>
            </a:r>
          </a:p>
          <a:p>
            <a:r>
              <a:rPr lang="en-US" altLang="ko-KR" dirty="0">
                <a:latin typeface="Calibri" pitchFamily="34" charset="0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dirty="0" smtClean="0">
                <a:latin typeface="Calibri" pitchFamily="34" charset="0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sz="1400" dirty="0" smtClean="0">
                <a:latin typeface="Calibri" pitchFamily="34" charset="0"/>
                <a:ea typeface="Arial Unicode MS" panose="020B0604020202020204" pitchFamily="50" charset="-127"/>
                <a:cs typeface="Arial Unicode MS" panose="020B0604020202020204" pitchFamily="50" charset="-127"/>
              </a:rPr>
              <a:t>* Vice Chair of GRSP since 2014</a:t>
            </a:r>
            <a:endParaRPr lang="en-US" altLang="ko-KR" dirty="0" smtClean="0">
              <a:latin typeface="Calibri" pitchFamily="34" charset="0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atin typeface="Calibri" pitchFamily="34" charset="0"/>
                <a:ea typeface="Arial Unicode MS" panose="020B0604020202020204" pitchFamily="50" charset="-127"/>
                <a:cs typeface="Arial Unicode MS" panose="020B0604020202020204" pitchFamily="50" charset="-127"/>
              </a:rPr>
              <a:t> -</a:t>
            </a:r>
            <a:r>
              <a:rPr lang="ko-KR" altLang="en-US" b="1" dirty="0" smtClean="0">
                <a:latin typeface="Calibri" pitchFamily="34" charset="0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dirty="0" smtClean="0">
                <a:latin typeface="Calibri" pitchFamily="34" charset="0"/>
                <a:ea typeface="Arial Unicode MS" panose="020B0604020202020204" pitchFamily="50" charset="-127"/>
                <a:cs typeface="Arial Unicode MS" panose="020B0604020202020204" pitchFamily="50" charset="-127"/>
              </a:rPr>
              <a:t>Participation in 17 Informal Working Groups </a:t>
            </a:r>
            <a:r>
              <a:rPr lang="en-US" altLang="ko-KR" sz="1400" dirty="0" smtClean="0">
                <a:latin typeface="Calibri" pitchFamily="34" charset="0"/>
                <a:ea typeface="Arial Unicode MS" panose="020B0604020202020204" pitchFamily="50" charset="-127"/>
                <a:cs typeface="Arial Unicode MS" panose="020B0604020202020204" pitchFamily="50" charset="-127"/>
              </a:rPr>
              <a:t>(as of </a:t>
            </a:r>
            <a:r>
              <a:rPr lang="en-US" altLang="ko-KR" sz="1400" dirty="0">
                <a:latin typeface="Calibri" pitchFamily="34" charset="0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sz="1400" dirty="0" smtClean="0">
                <a:latin typeface="Calibri" pitchFamily="34" charset="0"/>
                <a:ea typeface="Arial Unicode MS" panose="020B0604020202020204" pitchFamily="50" charset="-127"/>
                <a:cs typeface="Arial Unicode MS" panose="020B0604020202020204" pitchFamily="50" charset="-127"/>
              </a:rPr>
              <a:t>Dec. ‘20)</a:t>
            </a:r>
            <a:endParaRPr lang="en-US" altLang="ko-KR" dirty="0">
              <a:latin typeface="Calibri" pitchFamily="34" charset="0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4" name="모서리가 둥근 직사각형 13"/>
          <p:cNvSpPr>
            <a:spLocks/>
          </p:cNvSpPr>
          <p:nvPr/>
        </p:nvSpPr>
        <p:spPr bwMode="auto">
          <a:xfrm>
            <a:off x="539552" y="2885430"/>
            <a:ext cx="3888432" cy="3495898"/>
          </a:xfrm>
          <a:prstGeom prst="roundRect">
            <a:avLst>
              <a:gd name="adj" fmla="val 1629"/>
            </a:avLst>
          </a:prstGeom>
          <a:solidFill>
            <a:schemeClr val="bg1"/>
          </a:solidFill>
          <a:ln>
            <a:noFill/>
          </a:ln>
          <a:effectLst>
            <a:innerShdw blurRad="63500">
              <a:schemeClr val="bg1">
                <a:lumMod val="6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dirty="0">
              <a:solidFill>
                <a:schemeClr val="tx1"/>
              </a:solidFill>
              <a:latin typeface="Calibri" pitchFamily="34" charset="0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grpSp>
        <p:nvGrpSpPr>
          <p:cNvPr id="17" name="그룹 111"/>
          <p:cNvGrpSpPr>
            <a:grpSpLocks/>
          </p:cNvGrpSpPr>
          <p:nvPr/>
        </p:nvGrpSpPr>
        <p:grpSpPr bwMode="auto">
          <a:xfrm>
            <a:off x="927929" y="2575783"/>
            <a:ext cx="3576255" cy="394157"/>
            <a:chOff x="480701" y="5904098"/>
            <a:chExt cx="2738047" cy="396918"/>
          </a:xfrm>
        </p:grpSpPr>
        <p:sp>
          <p:nvSpPr>
            <p:cNvPr id="18" name="양쪽 모서리가 둥근 사각형 17"/>
            <p:cNvSpPr/>
            <p:nvPr/>
          </p:nvSpPr>
          <p:spPr>
            <a:xfrm>
              <a:off x="480701" y="5904216"/>
              <a:ext cx="2416730" cy="396800"/>
            </a:xfrm>
            <a:prstGeom prst="round2SameRect">
              <a:avLst>
                <a:gd name="adj1" fmla="val 0"/>
                <a:gd name="adj2" fmla="val 30482"/>
              </a:avLst>
            </a:prstGeom>
            <a:gradFill>
              <a:gsLst>
                <a:gs pos="0">
                  <a:srgbClr val="006CA2"/>
                </a:gs>
                <a:gs pos="50000">
                  <a:srgbClr val="0097E2"/>
                </a:gs>
                <a:gs pos="100000">
                  <a:srgbClr val="006CA2"/>
                </a:gs>
              </a:gsLst>
              <a:lin ang="10800000" scaled="1"/>
            </a:gradFill>
            <a:ln w="6350">
              <a:gradFill flip="none" rotWithShape="1">
                <a:gsLst>
                  <a:gs pos="0">
                    <a:srgbClr val="04418A">
                      <a:alpha val="0"/>
                    </a:srgbClr>
                  </a:gs>
                  <a:gs pos="50000">
                    <a:schemeClr val="bg1"/>
                  </a:gs>
                  <a:gs pos="100000">
                    <a:srgbClr val="04418A">
                      <a:alpha val="0"/>
                    </a:srgbClr>
                  </a:gs>
                </a:gsLst>
                <a:lin ang="108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67562" eaLnBrk="1" latinLnBrk="1" hangingPunct="1">
                <a:defRPr/>
              </a:pPr>
              <a:endParaRPr lang="ko-KR" altLang="en-US" sz="28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schemeClr val="tx1"/>
                </a:solidFill>
                <a:latin typeface="Calibri" pitchFamily="34" charset="0"/>
                <a:ea typeface="Arial Unicode MS" panose="020B0604020202020204" pitchFamily="50" charset="-127"/>
                <a:cs typeface="Arial Unicode MS" panose="020B0604020202020204" pitchFamily="50" charset="-127"/>
              </a:endParaRPr>
            </a:p>
          </p:txBody>
        </p:sp>
        <p:sp>
          <p:nvSpPr>
            <p:cNvPr id="19" name="타원 18"/>
            <p:cNvSpPr/>
            <p:nvPr/>
          </p:nvSpPr>
          <p:spPr>
            <a:xfrm>
              <a:off x="802478" y="5904098"/>
              <a:ext cx="2416270" cy="255130"/>
            </a:xfrm>
            <a:prstGeom prst="ellipse">
              <a:avLst/>
            </a:prstGeom>
            <a:gradFill flip="none" rotWithShape="1">
              <a:gsLst>
                <a:gs pos="43000">
                  <a:schemeClr val="bg1">
                    <a:alpha val="0"/>
                  </a:schemeClr>
                </a:gs>
                <a:gs pos="417">
                  <a:schemeClr val="bg1">
                    <a:alpha val="2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2800" dirty="0">
                <a:solidFill>
                  <a:schemeClr val="tx1"/>
                </a:solidFill>
                <a:latin typeface="Calibri" pitchFamily="34" charset="0"/>
                <a:ea typeface="Arial Unicode MS" panose="020B0604020202020204" pitchFamily="50" charset="-127"/>
                <a:cs typeface="Arial Unicode MS" panose="020B0604020202020204" pitchFamily="50" charset="-127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374384" y="256598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latin typeface="Calibri" pitchFamily="34" charset="0"/>
                <a:ea typeface="Arial Unicode MS" panose="020B0604020202020204" pitchFamily="50" charset="-127"/>
                <a:cs typeface="Arial Unicode MS" panose="020B0604020202020204" pitchFamily="50" charset="-127"/>
              </a:rPr>
              <a:t>Chair &amp; Vice-chair </a:t>
            </a:r>
            <a:endParaRPr lang="ko-KR" altLang="en-US" b="1" dirty="0">
              <a:latin typeface="Calibri" pitchFamily="34" charset="0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808915" y="3274050"/>
            <a:ext cx="3605191" cy="1981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altLang="ko-KR" sz="1400" b="1" dirty="0" smtClean="0">
                <a:solidFill>
                  <a:schemeClr val="tx1"/>
                </a:solidFill>
                <a:latin typeface="Calibri" pitchFamily="34" charset="0"/>
              </a:rPr>
              <a:t>Chairmanship</a:t>
            </a:r>
          </a:p>
          <a:p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- (GRSG) </a:t>
            </a:r>
            <a:r>
              <a:rPr lang="en-US" altLang="ko-KR" sz="1300" b="1" dirty="0" smtClean="0">
                <a:solidFill>
                  <a:schemeClr val="tx1"/>
                </a:solidFill>
                <a:latin typeface="Calibri" pitchFamily="34" charset="0"/>
              </a:rPr>
              <a:t>Panoramic Sunroof Glazing IWG</a:t>
            </a:r>
          </a:p>
          <a:p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- (GRSP) </a:t>
            </a:r>
            <a:r>
              <a:rPr lang="en-US" altLang="ko-KR" sz="1300" b="1" dirty="0" smtClean="0">
                <a:solidFill>
                  <a:schemeClr val="tx1"/>
                </a:solidFill>
                <a:latin typeface="Calibri" pitchFamily="34" charset="0"/>
              </a:rPr>
              <a:t>UN GTR No.9 Phase 2 </a:t>
            </a:r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: Deployable   </a:t>
            </a:r>
          </a:p>
          <a:p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  Pedestrian Protection System</a:t>
            </a:r>
          </a:p>
          <a:p>
            <a:endParaRPr lang="en-US" altLang="ko-KR" sz="600" dirty="0" smtClean="0">
              <a:solidFill>
                <a:schemeClr val="tx1"/>
              </a:solidFill>
              <a:latin typeface="Calibri" pitchFamily="34" charset="0"/>
            </a:endParaRPr>
          </a:p>
          <a:p>
            <a:r>
              <a:rPr lang="en-US" altLang="ko-KR" sz="1400" b="1" dirty="0" smtClean="0">
                <a:solidFill>
                  <a:schemeClr val="tx1"/>
                </a:solidFill>
                <a:latin typeface="Calibri" pitchFamily="34" charset="0"/>
              </a:rPr>
              <a:t> Vice-Chairmanship</a:t>
            </a:r>
          </a:p>
          <a:p>
            <a:r>
              <a:rPr lang="en-US" altLang="ko-KR" sz="1300" b="1" dirty="0" smtClean="0">
                <a:solidFill>
                  <a:schemeClr val="tx1"/>
                </a:solidFill>
                <a:latin typeface="Calibri" pitchFamily="34" charset="0"/>
              </a:rPr>
              <a:t>- </a:t>
            </a:r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(GRPE) </a:t>
            </a:r>
            <a:r>
              <a:rPr lang="en-US" altLang="ko-KR" sz="1300" b="1" dirty="0" smtClean="0">
                <a:solidFill>
                  <a:schemeClr val="tx1"/>
                </a:solidFill>
                <a:latin typeface="Calibri" pitchFamily="34" charset="0"/>
              </a:rPr>
              <a:t>Vehicle Interior Air Quality </a:t>
            </a:r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(VIAQ)</a:t>
            </a:r>
          </a:p>
          <a:p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- (GRSP) </a:t>
            </a:r>
            <a:r>
              <a:rPr lang="en-US" altLang="ko-KR" sz="1300" b="1" dirty="0" smtClean="0">
                <a:solidFill>
                  <a:schemeClr val="tx1"/>
                </a:solidFill>
                <a:latin typeface="Calibri" pitchFamily="34" charset="0"/>
              </a:rPr>
              <a:t>UN GTR No.13(HFCV) </a:t>
            </a:r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Phase 2 </a:t>
            </a:r>
          </a:p>
          <a:p>
            <a:pPr marL="171450" indent="-171450">
              <a:buFontTx/>
              <a:buChar char="-"/>
            </a:pPr>
            <a:endParaRPr lang="en-US" altLang="ko-KR" sz="600" dirty="0" smtClean="0">
              <a:solidFill>
                <a:schemeClr val="tx1"/>
              </a:solidFill>
              <a:latin typeface="Calibri" pitchFamily="34" charset="0"/>
            </a:endParaRPr>
          </a:p>
          <a:p>
            <a:r>
              <a:rPr lang="en-US" altLang="ko-KR" sz="14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altLang="ko-KR" sz="1400" b="1" dirty="0" smtClean="0">
                <a:solidFill>
                  <a:schemeClr val="tx1"/>
                </a:solidFill>
                <a:latin typeface="Calibri" pitchFamily="34" charset="0"/>
              </a:rPr>
              <a:t>TF Leader</a:t>
            </a:r>
          </a:p>
          <a:p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- (GRSP) UN GTR No.13(HFCV) Phase 2</a:t>
            </a:r>
            <a:endParaRPr lang="en-US" altLang="ko-KR" sz="1300" dirty="0">
              <a:solidFill>
                <a:schemeClr val="tx1"/>
              </a:solidFill>
              <a:latin typeface="Calibri" pitchFamily="34" charset="0"/>
            </a:endParaRPr>
          </a:p>
          <a:p>
            <a:endParaRPr lang="en-US" altLang="ko-KR" sz="1400" dirty="0" smtClean="0">
              <a:solidFill>
                <a:schemeClr val="tx1"/>
              </a:solidFill>
              <a:latin typeface="Calibri" pitchFamily="34" charset="0"/>
            </a:endParaRPr>
          </a:p>
          <a:p>
            <a:endParaRPr lang="en-US" altLang="ko-KR" sz="14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2" name="타원 21"/>
          <p:cNvSpPr/>
          <p:nvPr/>
        </p:nvSpPr>
        <p:spPr>
          <a:xfrm>
            <a:off x="801296" y="4030978"/>
            <a:ext cx="72000" cy="72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3" name="모서리가 둥근 직사각형 22"/>
          <p:cNvSpPr>
            <a:spLocks/>
          </p:cNvSpPr>
          <p:nvPr/>
        </p:nvSpPr>
        <p:spPr bwMode="auto">
          <a:xfrm>
            <a:off x="4499992" y="2895018"/>
            <a:ext cx="3952820" cy="3486310"/>
          </a:xfrm>
          <a:prstGeom prst="roundRect">
            <a:avLst>
              <a:gd name="adj" fmla="val 1629"/>
            </a:avLst>
          </a:prstGeom>
          <a:solidFill>
            <a:schemeClr val="bg1"/>
          </a:solidFill>
          <a:ln>
            <a:noFill/>
          </a:ln>
          <a:effectLst>
            <a:innerShdw blurRad="63500">
              <a:schemeClr val="bg1">
                <a:lumMod val="6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4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  <a:latin typeface="Calibri" pitchFamily="34" charset="0"/>
              </a:rPr>
              <a:t>  </a:t>
            </a:r>
          </a:p>
          <a:p>
            <a:pPr>
              <a:defRPr/>
            </a:pPr>
            <a:r>
              <a:rPr lang="en-US" altLang="ko-KR" sz="14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  <a:latin typeface="Calibri" pitchFamily="34" charset="0"/>
              </a:rPr>
              <a:t>  </a:t>
            </a:r>
          </a:p>
          <a:p>
            <a:pPr>
              <a:defRPr/>
            </a:pPr>
            <a:endParaRPr lang="en-US" altLang="ko-KR" sz="1400" b="1" dirty="0">
              <a:solidFill>
                <a:schemeClr val="tx1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Calibri" pitchFamily="34" charset="0"/>
              </a:rPr>
              <a:t>    </a:t>
            </a:r>
          </a:p>
          <a:p>
            <a:pPr>
              <a:defRPr/>
            </a:pPr>
            <a:r>
              <a:rPr lang="en-US" altLang="ko-KR" sz="1400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altLang="ko-KR" sz="1400" b="1" dirty="0" smtClean="0">
                <a:solidFill>
                  <a:schemeClr val="tx1"/>
                </a:solidFill>
                <a:latin typeface="Calibri" pitchFamily="34" charset="0"/>
              </a:rPr>
              <a:t>   Autonomous Vehicle</a:t>
            </a:r>
          </a:p>
          <a:p>
            <a:pPr>
              <a:defRPr/>
            </a:pPr>
            <a:r>
              <a:rPr lang="en-US" altLang="ko-KR" sz="1400" dirty="0" smtClean="0">
                <a:solidFill>
                  <a:schemeClr val="tx1"/>
                </a:solidFill>
                <a:latin typeface="Calibri" pitchFamily="34" charset="0"/>
              </a:rPr>
              <a:t>   </a:t>
            </a:r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- FRAV(Functional Requirement for AV)</a:t>
            </a:r>
          </a:p>
          <a:p>
            <a:pPr>
              <a:defRPr/>
            </a:pPr>
            <a:r>
              <a:rPr lang="en-US" altLang="ko-KR" sz="13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  - Cyber Security &amp; OTA</a:t>
            </a:r>
          </a:p>
          <a:p>
            <a:pPr>
              <a:defRPr/>
            </a:pPr>
            <a:r>
              <a:rPr lang="en-US" altLang="ko-KR" sz="13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  - VMAD (Validation Method For AD)</a:t>
            </a:r>
          </a:p>
          <a:p>
            <a:pPr>
              <a:defRPr/>
            </a:pPr>
            <a:r>
              <a:rPr lang="en-US" altLang="ko-KR" sz="13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  - </a:t>
            </a:r>
            <a:r>
              <a:rPr lang="en-US" altLang="ko-KR" sz="1300" dirty="0">
                <a:solidFill>
                  <a:schemeClr val="tx1"/>
                </a:solidFill>
                <a:latin typeface="Calibri" pitchFamily="34" charset="0"/>
              </a:rPr>
              <a:t>AEBS for passenger </a:t>
            </a:r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vehicles</a:t>
            </a:r>
          </a:p>
          <a:p>
            <a:pPr>
              <a:defRPr/>
            </a:pPr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   -</a:t>
            </a:r>
            <a:r>
              <a:rPr lang="ko-KR" altLang="en-US" sz="13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DSSAD/EDR</a:t>
            </a:r>
          </a:p>
          <a:p>
            <a:pPr>
              <a:defRPr/>
            </a:pPr>
            <a:endParaRPr lang="en-US" altLang="ko-KR" sz="600" dirty="0" smtClean="0">
              <a:solidFill>
                <a:schemeClr val="tx1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n-US" altLang="ko-KR" sz="12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  <a:latin typeface="Calibri" pitchFamily="34" charset="0"/>
              </a:rPr>
              <a:t>   </a:t>
            </a:r>
            <a:r>
              <a:rPr lang="en-US" altLang="ko-KR" sz="1400" b="1" dirty="0" smtClean="0">
                <a:solidFill>
                  <a:schemeClr val="tx1"/>
                </a:solidFill>
                <a:latin typeface="Calibri" pitchFamily="34" charset="0"/>
              </a:rPr>
              <a:t>Other Informal Working Groups</a:t>
            </a:r>
          </a:p>
          <a:p>
            <a:pPr>
              <a:defRPr/>
            </a:pPr>
            <a:r>
              <a:rPr lang="en-US" altLang="ko-KR" sz="12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  <a:latin typeface="Calibri" pitchFamily="34" charset="0"/>
              </a:rPr>
              <a:t>  </a:t>
            </a:r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- Electric Vehicle Safety(EVS)</a:t>
            </a:r>
          </a:p>
          <a:p>
            <a:pPr>
              <a:defRPr/>
            </a:pPr>
            <a:r>
              <a:rPr lang="en-US" altLang="ko-KR" sz="13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  - Electric Vehicle and Environment(EVE)</a:t>
            </a:r>
          </a:p>
          <a:p>
            <a:pPr>
              <a:defRPr/>
            </a:pPr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   - Simplifications of the Lighting and Lighting Signaling   </a:t>
            </a:r>
          </a:p>
          <a:p>
            <a:pPr>
              <a:defRPr/>
            </a:pPr>
            <a:r>
              <a:rPr lang="en-US" altLang="ko-KR" sz="13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    Regulations(SLR)</a:t>
            </a:r>
          </a:p>
          <a:p>
            <a:pPr>
              <a:defRPr/>
            </a:pPr>
            <a:r>
              <a:rPr lang="en-US" altLang="ko-KR" sz="13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  - Visibility, Glare and </a:t>
            </a:r>
            <a:r>
              <a:rPr lang="en-US" altLang="ko-KR" sz="1300" dirty="0" err="1" smtClean="0">
                <a:solidFill>
                  <a:schemeClr val="tx1"/>
                </a:solidFill>
                <a:latin typeface="Calibri" pitchFamily="34" charset="0"/>
              </a:rPr>
              <a:t>Levelling</a:t>
            </a:r>
            <a:endParaRPr lang="en-US" altLang="ko-KR" sz="1300" dirty="0" smtClean="0">
              <a:solidFill>
                <a:schemeClr val="tx1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n-US" altLang="ko-KR" sz="13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  - WLTP Phase 2</a:t>
            </a:r>
          </a:p>
          <a:p>
            <a:pPr>
              <a:defRPr/>
            </a:pPr>
            <a:r>
              <a:rPr lang="en-US" altLang="ko-KR" sz="13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  - GTR No.7 Phase 2 </a:t>
            </a:r>
            <a:r>
              <a:rPr lang="en-US" altLang="ko-KR" sz="1050" dirty="0" smtClean="0">
                <a:solidFill>
                  <a:schemeClr val="tx1"/>
                </a:solidFill>
                <a:latin typeface="Calibri" pitchFamily="34" charset="0"/>
              </a:rPr>
              <a:t>(Head restraint System) </a:t>
            </a:r>
            <a:endParaRPr lang="en-US" altLang="ko-KR" sz="1300" dirty="0" smtClean="0">
              <a:solidFill>
                <a:schemeClr val="tx1"/>
              </a:solidFill>
              <a:latin typeface="Calibri" pitchFamily="34" charset="0"/>
            </a:endParaRPr>
          </a:p>
          <a:p>
            <a:pPr>
              <a:defRPr/>
            </a:pPr>
            <a:r>
              <a:rPr lang="en-US" altLang="ko-KR" sz="13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  - EPPR IWG, GTR No.16 (Tires) Phase 2 </a:t>
            </a:r>
          </a:p>
          <a:p>
            <a:pPr>
              <a:defRPr/>
            </a:pPr>
            <a:r>
              <a:rPr lang="en-US" altLang="ko-KR" sz="13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altLang="ko-KR" sz="1300" dirty="0" smtClean="0">
                <a:solidFill>
                  <a:schemeClr val="tx1"/>
                </a:solidFill>
                <a:latin typeface="Calibri" pitchFamily="34" charset="0"/>
              </a:rPr>
              <a:t>  - STCBC</a:t>
            </a:r>
            <a:r>
              <a:rPr lang="en-US" altLang="ko-KR" sz="1100" dirty="0" smtClean="0">
                <a:solidFill>
                  <a:schemeClr val="tx1"/>
                </a:solidFill>
                <a:latin typeface="Calibri" pitchFamily="34" charset="0"/>
              </a:rPr>
              <a:t>(Safer Transport of Children in Buses and  Coaches)</a:t>
            </a:r>
          </a:p>
          <a:p>
            <a:pPr>
              <a:defRPr/>
            </a:pPr>
            <a:endParaRPr lang="en-US" altLang="ko-KR" sz="1000" dirty="0">
              <a:solidFill>
                <a:schemeClr val="tx1"/>
              </a:solidFill>
              <a:latin typeface="Calibri" pitchFamily="34" charset="0"/>
            </a:endParaRPr>
          </a:p>
          <a:p>
            <a:pPr>
              <a:defRPr/>
            </a:pPr>
            <a:endParaRPr lang="en-US" altLang="ko-KR" sz="1000" dirty="0">
              <a:solidFill>
                <a:schemeClr val="tx1"/>
              </a:solidFill>
              <a:latin typeface="Calibri" pitchFamily="34" charset="0"/>
            </a:endParaRPr>
          </a:p>
          <a:p>
            <a:pPr>
              <a:defRPr/>
            </a:pPr>
            <a:endParaRPr lang="en-US" altLang="ko-KR" sz="1400" dirty="0">
              <a:solidFill>
                <a:schemeClr val="tx1"/>
              </a:solidFill>
              <a:latin typeface="Calibri" pitchFamily="34" charset="0"/>
            </a:endParaRPr>
          </a:p>
          <a:p>
            <a:pPr algn="ctr" eaLnBrk="1" latinLnBrk="1" hangingPunct="1">
              <a:defRPr/>
            </a:pPr>
            <a:endParaRPr lang="ko-KR" altLang="en-US" dirty="0">
              <a:solidFill>
                <a:schemeClr val="tx1"/>
              </a:solidFill>
              <a:latin typeface="Calibri" pitchFamily="34" charset="0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grpSp>
        <p:nvGrpSpPr>
          <p:cNvPr id="24" name="그룹 111"/>
          <p:cNvGrpSpPr>
            <a:grpSpLocks/>
          </p:cNvGrpSpPr>
          <p:nvPr/>
        </p:nvGrpSpPr>
        <p:grpSpPr bwMode="auto">
          <a:xfrm>
            <a:off x="4956949" y="2585371"/>
            <a:ext cx="3576255" cy="394157"/>
            <a:chOff x="480701" y="5904098"/>
            <a:chExt cx="2738047" cy="396918"/>
          </a:xfrm>
        </p:grpSpPr>
        <p:sp>
          <p:nvSpPr>
            <p:cNvPr id="25" name="양쪽 모서리가 둥근 사각형 24"/>
            <p:cNvSpPr/>
            <p:nvPr/>
          </p:nvSpPr>
          <p:spPr>
            <a:xfrm>
              <a:off x="480701" y="5904216"/>
              <a:ext cx="2416730" cy="396800"/>
            </a:xfrm>
            <a:prstGeom prst="round2SameRect">
              <a:avLst>
                <a:gd name="adj1" fmla="val 0"/>
                <a:gd name="adj2" fmla="val 30482"/>
              </a:avLst>
            </a:prstGeom>
            <a:gradFill>
              <a:gsLst>
                <a:gs pos="0">
                  <a:srgbClr val="006CA2"/>
                </a:gs>
                <a:gs pos="50000">
                  <a:srgbClr val="0097E2"/>
                </a:gs>
                <a:gs pos="100000">
                  <a:srgbClr val="006CA2"/>
                </a:gs>
              </a:gsLst>
              <a:lin ang="10800000" scaled="1"/>
            </a:gradFill>
            <a:ln w="6350">
              <a:gradFill flip="none" rotWithShape="1">
                <a:gsLst>
                  <a:gs pos="0">
                    <a:srgbClr val="04418A">
                      <a:alpha val="0"/>
                    </a:srgbClr>
                  </a:gs>
                  <a:gs pos="50000">
                    <a:schemeClr val="bg1"/>
                  </a:gs>
                  <a:gs pos="100000">
                    <a:srgbClr val="04418A">
                      <a:alpha val="0"/>
                    </a:srgbClr>
                  </a:gs>
                </a:gsLst>
                <a:lin ang="108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67562" eaLnBrk="1" latinLnBrk="1" hangingPunct="1">
                <a:defRPr/>
              </a:pPr>
              <a:endParaRPr lang="ko-KR" altLang="en-US" sz="2800" dirty="0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schemeClr val="tx1"/>
                </a:solidFill>
                <a:latin typeface="Calibri" pitchFamily="34" charset="0"/>
                <a:ea typeface="Arial Unicode MS" panose="020B0604020202020204" pitchFamily="50" charset="-127"/>
                <a:cs typeface="Arial Unicode MS" panose="020B0604020202020204" pitchFamily="50" charset="-127"/>
              </a:endParaRPr>
            </a:p>
          </p:txBody>
        </p:sp>
        <p:sp>
          <p:nvSpPr>
            <p:cNvPr id="31" name="타원 30"/>
            <p:cNvSpPr/>
            <p:nvPr/>
          </p:nvSpPr>
          <p:spPr>
            <a:xfrm>
              <a:off x="802478" y="5904098"/>
              <a:ext cx="2416270" cy="255130"/>
            </a:xfrm>
            <a:prstGeom prst="ellipse">
              <a:avLst/>
            </a:prstGeom>
            <a:gradFill flip="none" rotWithShape="1">
              <a:gsLst>
                <a:gs pos="43000">
                  <a:schemeClr val="bg1">
                    <a:alpha val="0"/>
                  </a:schemeClr>
                </a:gs>
                <a:gs pos="417">
                  <a:schemeClr val="bg1">
                    <a:alpha val="2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 sz="2800" dirty="0">
                <a:solidFill>
                  <a:schemeClr val="tx1"/>
                </a:solidFill>
                <a:latin typeface="Calibri" pitchFamily="34" charset="0"/>
                <a:ea typeface="Arial Unicode MS" panose="020B0604020202020204" pitchFamily="50" charset="-127"/>
                <a:cs typeface="Arial Unicode MS" panose="020B0604020202020204" pitchFamily="50" charset="-127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5403403" y="2575570"/>
            <a:ext cx="2710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latin typeface="Calibri" pitchFamily="34" charset="0"/>
                <a:ea typeface="Arial Unicode MS" panose="020B0604020202020204" pitchFamily="50" charset="-127"/>
                <a:cs typeface="Arial Unicode MS" panose="020B0604020202020204" pitchFamily="50" charset="-127"/>
              </a:rPr>
              <a:t>AV &amp; Others</a:t>
            </a:r>
            <a:endParaRPr lang="ko-KR" altLang="en-US" b="1" dirty="0">
              <a:latin typeface="Calibri" pitchFamily="34" charset="0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3" name="타원 32"/>
          <p:cNvSpPr/>
          <p:nvPr/>
        </p:nvSpPr>
        <p:spPr>
          <a:xfrm>
            <a:off x="4630112" y="3087833"/>
            <a:ext cx="72000" cy="72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4" name="타원 33"/>
          <p:cNvSpPr/>
          <p:nvPr/>
        </p:nvSpPr>
        <p:spPr>
          <a:xfrm>
            <a:off x="4612577" y="4397813"/>
            <a:ext cx="72000" cy="72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5" name="타원 34"/>
          <p:cNvSpPr/>
          <p:nvPr/>
        </p:nvSpPr>
        <p:spPr>
          <a:xfrm>
            <a:off x="790248" y="3116585"/>
            <a:ext cx="72000" cy="72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6" name="타원 35"/>
          <p:cNvSpPr/>
          <p:nvPr/>
        </p:nvSpPr>
        <p:spPr>
          <a:xfrm>
            <a:off x="808916" y="4694290"/>
            <a:ext cx="72000" cy="72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37" name="Picture 5" descr="D:\제작결함\2014\파노라마\사진\2013-06-29 09.49.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437" y="5418396"/>
            <a:ext cx="822495" cy="530884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_x135135400" descr="EMB00001b7c4a3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" t="10764" r="11575" b="14064"/>
          <a:stretch>
            <a:fillRect/>
          </a:stretch>
        </p:blipFill>
        <p:spPr bwMode="auto">
          <a:xfrm>
            <a:off x="2900797" y="5395458"/>
            <a:ext cx="879115" cy="547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그림 23" descr="쏘렌토R(파노라마선루프)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6" t="9682" r="8064" b="3188"/>
          <a:stretch>
            <a:fillRect/>
          </a:stretch>
        </p:blipFill>
        <p:spPr bwMode="auto">
          <a:xfrm>
            <a:off x="933458" y="5425583"/>
            <a:ext cx="788133" cy="51651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오른쪽 화살표 39"/>
          <p:cNvSpPr/>
          <p:nvPr/>
        </p:nvSpPr>
        <p:spPr>
          <a:xfrm>
            <a:off x="1772941" y="5602943"/>
            <a:ext cx="144016" cy="140541"/>
          </a:xfrm>
          <a:prstGeom prst="rightArrow">
            <a:avLst>
              <a:gd name="adj1" fmla="val 61546"/>
              <a:gd name="adj2" fmla="val 50000"/>
            </a:avLst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600" kern="0" dirty="0">
              <a:latin typeface="Calibri" pitchFamily="34" charset="0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993" y="1052745"/>
            <a:ext cx="2244377" cy="1282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565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_x145219488" descr="EMB0000096415d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7" y="6538041"/>
            <a:ext cx="2398926" cy="28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8534860" y="6583469"/>
            <a:ext cx="6207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150000"/>
              </a:lnSpc>
              <a:buFont typeface="Wingdings" pitchFamily="2" charset="2"/>
              <a:buNone/>
              <a:defRPr/>
            </a:pPr>
            <a:fld id="{C8F1E231-AFA3-4187-95A2-97149B9CF3C5}" type="slidenum">
              <a:rPr lang="ko-KR" altLang="en-US" sz="12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ctr">
                <a:lnSpc>
                  <a:spcPct val="150000"/>
                </a:lnSpc>
                <a:buFont typeface="Wingdings" pitchFamily="2" charset="2"/>
                <a:buNone/>
                <a:defRPr/>
              </a:pPr>
              <a:t>19</a:t>
            </a:fld>
            <a:r>
              <a:rPr lang="en-US" altLang="ko-KR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70"/>
            <a:ext cx="9144000" cy="6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 rot="10800000" flipH="1" flipV="1">
            <a:off x="1691681" y="2132856"/>
            <a:ext cx="60962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latin typeface="Calibri" pitchFamily="34" charset="0"/>
                <a:cs typeface="Arial" pitchFamily="34" charset="0"/>
              </a:rPr>
              <a:t>Thank you for your attention </a:t>
            </a:r>
            <a:endParaRPr lang="ko-KR" altLang="en-US" sz="3600" b="1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 flipH="1" flipV="1">
            <a:off x="2807805" y="4902258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err="1" smtClean="0">
                <a:latin typeface="Calibri" pitchFamily="34" charset="0"/>
                <a:cs typeface="Arial" pitchFamily="34" charset="0"/>
              </a:rPr>
              <a:t>Hyoung-gu</a:t>
            </a:r>
            <a:r>
              <a:rPr lang="en-US" altLang="ko-KR" sz="2400" b="1" dirty="0" smtClean="0">
                <a:latin typeface="Calibri" pitchFamily="34" charset="0"/>
                <a:cs typeface="Arial" pitchFamily="34" charset="0"/>
              </a:rPr>
              <a:t>, Kim</a:t>
            </a:r>
          </a:p>
          <a:p>
            <a:pPr algn="ctr"/>
            <a:r>
              <a:rPr lang="en-US" altLang="ko-KR" sz="2400" b="1" dirty="0" smtClean="0">
                <a:latin typeface="Calibri" pitchFamily="34" charset="0"/>
                <a:cs typeface="Arial" pitchFamily="34" charset="0"/>
              </a:rPr>
              <a:t>hyoungu35@kotsa.or.kr</a:t>
            </a:r>
          </a:p>
        </p:txBody>
      </p:sp>
    </p:spTree>
    <p:extLst>
      <p:ext uri="{BB962C8B-B14F-4D97-AF65-F5344CB8AC3E}">
        <p14:creationId xmlns:p14="http://schemas.microsoft.com/office/powerpoint/2010/main" val="427717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H="1" flipV="1">
            <a:off x="347916" y="1145843"/>
            <a:ext cx="66723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en-US" altLang="ko-KR" sz="2400" b="1" dirty="0" smtClean="0">
                <a:latin typeface="Calibri" pitchFamily="34" charset="0"/>
                <a:ea typeface="Ebrima" pitchFamily="2" charset="0"/>
                <a:cs typeface="Arial" pitchFamily="34" charset="0"/>
              </a:rPr>
              <a:t>Contents</a:t>
            </a:r>
            <a:endParaRPr lang="ko-KR" altLang="en-US" sz="2400" b="1" dirty="0"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3" name="_x145219488" descr="EMB0000096415d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7" y="6538041"/>
            <a:ext cx="2398926" cy="28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8534860" y="6583469"/>
            <a:ext cx="6207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150000"/>
              </a:lnSpc>
              <a:buFont typeface="Wingdings" pitchFamily="2" charset="2"/>
              <a:buNone/>
              <a:defRPr/>
            </a:pPr>
            <a:fld id="{C8F1E231-AFA3-4187-95A2-97149B9CF3C5}" type="slidenum">
              <a:rPr lang="ko-KR" altLang="en-US" sz="12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ctr">
                <a:lnSpc>
                  <a:spcPct val="150000"/>
                </a:lnSpc>
                <a:buFont typeface="Wingdings" pitchFamily="2" charset="2"/>
                <a:buNone/>
                <a:defRPr/>
              </a:pPr>
              <a:t>2</a:t>
            </a:fld>
            <a:r>
              <a:rPr lang="en-US" altLang="ko-KR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70"/>
            <a:ext cx="9144000" cy="6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 rot="10800000" flipH="1" flipV="1">
            <a:off x="62272" y="108154"/>
            <a:ext cx="6672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Contents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 rot="10800000" flipH="1" flipV="1">
            <a:off x="500316" y="1700808"/>
            <a:ext cx="82481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ko-KR" sz="2000" b="1" dirty="0" smtClean="0">
                <a:solidFill>
                  <a:srgbClr val="0000FF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Self-Certification System in Korea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ko-KR" sz="2000" b="1" dirty="0">
                <a:latin typeface="Calibri" pitchFamily="34" charset="0"/>
                <a:ea typeface="Ebrima" pitchFamily="2" charset="0"/>
                <a:cs typeface="Arial" pitchFamily="34" charset="0"/>
              </a:rPr>
              <a:t>Implementing 1958/1998 Agreement in Self-Certification System   </a:t>
            </a:r>
            <a:endParaRPr lang="en-US" altLang="ko-KR" sz="2000" b="1" dirty="0" smtClean="0">
              <a:latin typeface="Calibri" pitchFamily="34" charset="0"/>
              <a:ea typeface="Ebrima" pitchFamily="2" charset="0"/>
              <a:cs typeface="Arial" pitchFamily="34" charset="0"/>
            </a:endParaRPr>
          </a:p>
          <a:p>
            <a:pPr marL="342900" indent="-342900">
              <a:buAutoNum type="arabicPeriod"/>
            </a:pPr>
            <a:endParaRPr lang="ko-KR" altLang="en-US" sz="2000" b="1" dirty="0"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09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_x145219488" descr="EMB0000096415d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7" y="6538041"/>
            <a:ext cx="2398926" cy="28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8534860" y="6583469"/>
            <a:ext cx="6207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150000"/>
              </a:lnSpc>
              <a:buFont typeface="Wingdings" pitchFamily="2" charset="2"/>
              <a:buNone/>
              <a:defRPr/>
            </a:pPr>
            <a:fld id="{C8F1E231-AFA3-4187-95A2-97149B9CF3C5}" type="slidenum">
              <a:rPr lang="ko-KR" altLang="en-US" sz="12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ctr">
                <a:lnSpc>
                  <a:spcPct val="150000"/>
                </a:lnSpc>
                <a:buFont typeface="Wingdings" pitchFamily="2" charset="2"/>
                <a:buNone/>
                <a:defRPr/>
              </a:pPr>
              <a:t>3</a:t>
            </a:fld>
            <a:r>
              <a:rPr lang="en-US" altLang="ko-KR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70"/>
            <a:ext cx="9144000" cy="6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 rot="10800000" flipH="1" flipV="1">
            <a:off x="62272" y="108154"/>
            <a:ext cx="6672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1</a:t>
            </a:r>
            <a:r>
              <a:rPr lang="en-US" altLang="ko-KR" sz="2000" b="1" dirty="0" smtClean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. Self-Certification System in Korea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0800000" flipH="1" flipV="1">
            <a:off x="350162" y="908721"/>
            <a:ext cx="8495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en-US" altLang="ko-KR" sz="2000" b="1" dirty="0" smtClean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Self-Certification System in Vehicle Regulations</a:t>
            </a:r>
            <a:endParaRPr lang="ko-KR" altLang="en-US" sz="2000" b="1" dirty="0">
              <a:solidFill>
                <a:srgbClr val="0070C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4" name="Rectangle 24"/>
          <p:cNvSpPr>
            <a:spLocks noChangeArrowheads="1"/>
          </p:cNvSpPr>
          <p:nvPr/>
        </p:nvSpPr>
        <p:spPr bwMode="auto">
          <a:xfrm>
            <a:off x="395536" y="1359927"/>
            <a:ext cx="8496944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ko-KR" sz="1600" b="1" dirty="0">
                <a:solidFill>
                  <a:srgbClr val="0000FF"/>
                </a:solidFill>
                <a:latin typeface="Calibri" pitchFamily="34" charset="0"/>
              </a:rPr>
              <a:t>Type </a:t>
            </a:r>
            <a:r>
              <a:rPr lang="en-US" altLang="ko-KR" sz="1600" b="1" dirty="0" smtClean="0">
                <a:solidFill>
                  <a:srgbClr val="0000FF"/>
                </a:solidFill>
                <a:latin typeface="Calibri" pitchFamily="34" charset="0"/>
              </a:rPr>
              <a:t>approval</a:t>
            </a:r>
            <a:r>
              <a:rPr lang="en-US" altLang="ko-KR" sz="1600" dirty="0" smtClean="0">
                <a:latin typeface="Calibri" pitchFamily="34" charset="0"/>
              </a:rPr>
              <a:t> </a:t>
            </a:r>
            <a:r>
              <a:rPr lang="en-US" altLang="ko-KR" sz="1600" dirty="0">
                <a:latin typeface="Calibri" pitchFamily="34" charset="0"/>
              </a:rPr>
              <a:t>is granted to a product that meets a minimum set of regulatory, technical and safety requirements. Generally, type approval is required before a product is allowed to be sold in a particular country, so the requirements for a given product will vary around the world. </a:t>
            </a:r>
            <a:endParaRPr lang="en-US" altLang="ko-KR" sz="1600" dirty="0" smtClean="0">
              <a:latin typeface="Calibri" pitchFamily="34" charset="0"/>
            </a:endParaRPr>
          </a:p>
          <a:p>
            <a:endParaRPr lang="en-US" altLang="ko-KR" sz="1600" dirty="0">
              <a:latin typeface="Calibri" pitchFamily="34" charset="0"/>
            </a:endParaRPr>
          </a:p>
          <a:p>
            <a:r>
              <a:rPr lang="en-US" altLang="ko-KR" sz="1600" b="1" dirty="0">
                <a:solidFill>
                  <a:srgbClr val="0000FF"/>
                </a:solidFill>
                <a:latin typeface="Calibri" pitchFamily="34" charset="0"/>
              </a:rPr>
              <a:t>Self-certification </a:t>
            </a:r>
            <a:r>
              <a:rPr lang="en-US" altLang="ko-KR" sz="1600" b="1" dirty="0" smtClean="0">
                <a:solidFill>
                  <a:srgbClr val="0000FF"/>
                </a:solidFill>
                <a:latin typeface="Calibri" pitchFamily="34" charset="0"/>
              </a:rPr>
              <a:t>system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ko-KR" sz="1600" dirty="0" smtClean="0">
                <a:latin typeface="Calibri" pitchFamily="34" charset="0"/>
              </a:rPr>
              <a:t>Government </a:t>
            </a:r>
            <a:r>
              <a:rPr lang="en-US" altLang="ko-KR" sz="1600" dirty="0">
                <a:latin typeface="Calibri" pitchFamily="34" charset="0"/>
              </a:rPr>
              <a:t>provides the </a:t>
            </a:r>
            <a:r>
              <a:rPr lang="en-US" altLang="ko-KR" sz="1600" dirty="0" smtClean="0">
                <a:latin typeface="Calibri" pitchFamily="34" charset="0"/>
              </a:rPr>
              <a:t>vehicle safety </a:t>
            </a:r>
            <a:r>
              <a:rPr lang="en-US" altLang="ko-KR" sz="1600" dirty="0">
                <a:latin typeface="Calibri" pitchFamily="34" charset="0"/>
              </a:rPr>
              <a:t>standards </a:t>
            </a:r>
            <a:r>
              <a:rPr lang="en-US" altLang="ko-KR" sz="1600" dirty="0" smtClean="0">
                <a:latin typeface="Calibri" pitchFamily="34" charset="0"/>
              </a:rPr>
              <a:t>to manufacturers for </a:t>
            </a:r>
            <a:r>
              <a:rPr lang="en-US" altLang="ko-KR" sz="1600" dirty="0">
                <a:latin typeface="Calibri" pitchFamily="34" charset="0"/>
              </a:rPr>
              <a:t>securing </a:t>
            </a:r>
            <a:r>
              <a:rPr lang="en-US" altLang="ko-KR" sz="1600" dirty="0" smtClean="0">
                <a:latin typeface="Calibri" pitchFamily="34" charset="0"/>
              </a:rPr>
              <a:t>the </a:t>
            </a:r>
            <a:r>
              <a:rPr lang="en-US" altLang="ko-KR" sz="1600" dirty="0">
                <a:latin typeface="Calibri" pitchFamily="34" charset="0"/>
              </a:rPr>
              <a:t>safety of vehicles.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ko-KR" sz="1600" dirty="0">
                <a:latin typeface="Calibri" pitchFamily="34" charset="0"/>
              </a:rPr>
              <a:t>Manufacturers certify themselves with their vehicles comply with the safety standards </a:t>
            </a:r>
            <a:r>
              <a:rPr lang="en-US" altLang="ko-KR" sz="1600" dirty="0" smtClean="0">
                <a:latin typeface="Calibri" pitchFamily="34" charset="0"/>
              </a:rPr>
              <a:t>voluntarily </a:t>
            </a:r>
            <a:r>
              <a:rPr lang="en-US" altLang="ko-KR" sz="1600" dirty="0">
                <a:latin typeface="Calibri" pitchFamily="34" charset="0"/>
              </a:rPr>
              <a:t>and sell them in market without any vehicle </a:t>
            </a:r>
            <a:r>
              <a:rPr lang="en-US" altLang="ko-KR" sz="1600" dirty="0" smtClean="0">
                <a:latin typeface="Calibri" pitchFamily="34" charset="0"/>
              </a:rPr>
              <a:t>approval from the government. </a:t>
            </a:r>
            <a:endParaRPr lang="en-US" altLang="ko-KR" sz="1600" dirty="0">
              <a:latin typeface="Calibri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altLang="ko-KR" sz="1600" dirty="0" smtClean="0">
                <a:latin typeface="Calibri" pitchFamily="34" charset="0"/>
              </a:rPr>
              <a:t>If </a:t>
            </a:r>
            <a:r>
              <a:rPr lang="en-US" altLang="ko-KR" sz="1600" dirty="0">
                <a:latin typeface="Calibri" pitchFamily="34" charset="0"/>
              </a:rPr>
              <a:t>vehicles in market do not meet the safety standards or have a defect affecting the safety driving, the government can order the recall to the manufacturers. </a:t>
            </a:r>
          </a:p>
          <a:p>
            <a:endParaRPr lang="en-US" altLang="ko-KR" sz="1600" dirty="0" smtClean="0">
              <a:latin typeface="Calibri" pitchFamily="34" charset="0"/>
            </a:endParaRPr>
          </a:p>
          <a:p>
            <a:endParaRPr lang="en-US" altLang="ko-KR" sz="1600" dirty="0" smtClean="0">
              <a:latin typeface="Calibri" pitchFamily="34" charset="0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801922"/>
              </p:ext>
            </p:extLst>
          </p:nvPr>
        </p:nvGraphicFramePr>
        <p:xfrm>
          <a:off x="1322337" y="4437112"/>
          <a:ext cx="6850063" cy="17281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35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85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63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81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Item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Type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Approval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Self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-Certification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68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Befor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e sale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itchFamily="34" charset="0"/>
                        <a:buChar char="•"/>
                      </a:pPr>
                      <a:r>
                        <a:rPr lang="en-US" sz="12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Approval</a:t>
                      </a:r>
                      <a:r>
                        <a:rPr lang="en-US" sz="12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before sale</a:t>
                      </a:r>
                    </a:p>
                    <a:p>
                      <a:pPr marL="171450" indent="-171450" algn="l">
                        <a:buFont typeface="Arial" pitchFamily="34" charset="0"/>
                        <a:buChar char="•"/>
                      </a:pP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TAA/TS, Certification testing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itchFamily="34" charset="0"/>
                        <a:buChar char="•"/>
                      </a:pPr>
                      <a:r>
                        <a:rPr lang="en-US" sz="12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No approval for vehicle</a:t>
                      </a:r>
                    </a:p>
                    <a:p>
                      <a:pPr marL="171450" indent="-171450" algn="l">
                        <a:buFont typeface="Arial" pitchFamily="34" charset="0"/>
                        <a:buChar char="•"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Manufacturer voluntarily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testing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68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After sale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itchFamily="34" charset="0"/>
                        <a:buChar char="•"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Conformity of Production(</a:t>
                      </a:r>
                      <a:r>
                        <a:rPr lang="en-US" sz="1200" dirty="0" err="1" smtClean="0">
                          <a:latin typeface="Arial" pitchFamily="34" charset="0"/>
                          <a:cs typeface="Arial" pitchFamily="34" charset="0"/>
                        </a:rPr>
                        <a:t>CoP</a:t>
                      </a: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  <a:p>
                      <a:pPr marL="171450" indent="-171450" algn="l">
                        <a:buFont typeface="Arial" pitchFamily="34" charset="0"/>
                        <a:buChar char="•"/>
                      </a:pPr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In-service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conformity</a:t>
                      </a:r>
                      <a:endParaRPr lang="en-US" sz="1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itchFamily="34" charset="0"/>
                        <a:buChar char="•"/>
                      </a:pPr>
                      <a:r>
                        <a:rPr lang="en-US" sz="12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Compliance Test,</a:t>
                      </a:r>
                      <a:r>
                        <a:rPr lang="en-US" sz="12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Recall</a:t>
                      </a:r>
                      <a:r>
                        <a:rPr lang="en-US" sz="12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if fail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195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_x145219488" descr="EMB0000096415d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7" y="6538041"/>
            <a:ext cx="2398926" cy="28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8534860" y="6583469"/>
            <a:ext cx="6207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150000"/>
              </a:lnSpc>
              <a:buFont typeface="Wingdings" pitchFamily="2" charset="2"/>
              <a:buNone/>
              <a:defRPr/>
            </a:pPr>
            <a:fld id="{C8F1E231-AFA3-4187-95A2-97149B9CF3C5}" type="slidenum">
              <a:rPr lang="ko-KR" altLang="en-US" sz="12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ctr">
                <a:lnSpc>
                  <a:spcPct val="150000"/>
                </a:lnSpc>
                <a:buFont typeface="Wingdings" pitchFamily="2" charset="2"/>
                <a:buNone/>
                <a:defRPr/>
              </a:pPr>
              <a:t>4</a:t>
            </a:fld>
            <a:r>
              <a:rPr lang="en-US" altLang="ko-KR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70"/>
            <a:ext cx="9144000" cy="6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왼쪽/오른쪽 화살표 24"/>
          <p:cNvSpPr/>
          <p:nvPr/>
        </p:nvSpPr>
        <p:spPr>
          <a:xfrm>
            <a:off x="3995738" y="3515767"/>
            <a:ext cx="1008062" cy="64928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Calibri" pitchFamily="34" charset="0"/>
              <a:ea typeface="Arial Unicode MS" pitchFamily="50" charset="-127"/>
              <a:cs typeface="Arial Unicode MS" pitchFamily="50" charset="-127"/>
            </a:endParaRPr>
          </a:p>
        </p:txBody>
      </p:sp>
      <p:pic>
        <p:nvPicPr>
          <p:cNvPr id="26" name="그림 25" descr="02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88938" y="2020342"/>
            <a:ext cx="3671887" cy="3641725"/>
          </a:xfrm>
          <a:prstGeom prst="rect">
            <a:avLst/>
          </a:prstGeom>
          <a:noFill/>
          <a:ln>
            <a:noFill/>
          </a:ln>
          <a:effectLst>
            <a:outerShdw blurRad="165100" dist="38100" dir="2700000" algn="tl" rotWithShape="0">
              <a:prstClr val="black">
                <a:alpha val="51000"/>
              </a:prstClr>
            </a:outerShdw>
          </a:effectLst>
        </p:spPr>
      </p:pic>
      <p:sp>
        <p:nvSpPr>
          <p:cNvPr id="27" name="TextBox 28"/>
          <p:cNvSpPr txBox="1">
            <a:spLocks noChangeArrowheads="1"/>
          </p:cNvSpPr>
          <p:nvPr/>
        </p:nvSpPr>
        <p:spPr bwMode="auto">
          <a:xfrm>
            <a:off x="485775" y="2691854"/>
            <a:ext cx="3165995" cy="2488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fontAlgn="t" hangingPunct="1">
              <a:spcBef>
                <a:spcPct val="5000"/>
              </a:spcBef>
              <a:spcAft>
                <a:spcPct val="5000"/>
              </a:spcAft>
              <a:buFont typeface="Wingdings" pitchFamily="2" charset="2"/>
              <a:buChar char="§"/>
            </a:pPr>
            <a:r>
              <a:rPr lang="en-US" altLang="ko-KR" dirty="0">
                <a:solidFill>
                  <a:schemeClr val="bg1"/>
                </a:solidFill>
                <a:latin typeface="Calibri" pitchFamily="34" charset="0"/>
                <a:ea typeface="Arial Unicode MS" pitchFamily="50" charset="-127"/>
                <a:cs typeface="Arial Unicode MS" pitchFamily="50" charset="-127"/>
              </a:rPr>
              <a:t> Establish Policies / Plans</a:t>
            </a:r>
          </a:p>
          <a:p>
            <a:pPr eaLnBrk="1" fontAlgn="t" hangingPunct="1">
              <a:spcBef>
                <a:spcPct val="5000"/>
              </a:spcBef>
              <a:spcAft>
                <a:spcPct val="5000"/>
              </a:spcAft>
              <a:buFont typeface="Wingdings" pitchFamily="2" charset="2"/>
              <a:buChar char="§"/>
            </a:pPr>
            <a:endParaRPr lang="en-US" altLang="ko-KR" dirty="0">
              <a:solidFill>
                <a:schemeClr val="bg1"/>
              </a:solidFill>
              <a:latin typeface="Calibri" pitchFamily="34" charset="0"/>
              <a:ea typeface="Arial Unicode MS" pitchFamily="50" charset="-127"/>
              <a:cs typeface="Arial Unicode MS" pitchFamily="50" charset="-127"/>
            </a:endParaRPr>
          </a:p>
          <a:p>
            <a:pPr eaLnBrk="1" fontAlgn="t" hangingPunct="1">
              <a:spcBef>
                <a:spcPct val="5000"/>
              </a:spcBef>
              <a:spcAft>
                <a:spcPct val="5000"/>
              </a:spcAft>
              <a:buFont typeface="Wingdings" pitchFamily="2" charset="2"/>
              <a:buChar char="§"/>
            </a:pPr>
            <a:r>
              <a:rPr lang="en-US" altLang="ko-KR" dirty="0">
                <a:solidFill>
                  <a:schemeClr val="bg1"/>
                </a:solidFill>
                <a:latin typeface="Calibri" pitchFamily="34" charset="0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  <a:latin typeface="Calibri" pitchFamily="34" charset="0"/>
                <a:ea typeface="Arial Unicode MS" pitchFamily="50" charset="-127"/>
                <a:cs typeface="Arial Unicode MS" pitchFamily="50" charset="-127"/>
              </a:rPr>
              <a:t>Act, Regulation Legislation </a:t>
            </a:r>
            <a:endParaRPr lang="en-US" altLang="ko-KR" dirty="0">
              <a:solidFill>
                <a:schemeClr val="bg1"/>
              </a:solidFill>
              <a:latin typeface="Calibri" pitchFamily="34" charset="0"/>
              <a:ea typeface="Arial Unicode MS" pitchFamily="50" charset="-127"/>
              <a:cs typeface="Arial Unicode MS" pitchFamily="50" charset="-127"/>
            </a:endParaRPr>
          </a:p>
          <a:p>
            <a:pPr eaLnBrk="1" fontAlgn="t" hangingPunct="1">
              <a:spcBef>
                <a:spcPct val="5000"/>
              </a:spcBef>
              <a:spcAft>
                <a:spcPct val="5000"/>
              </a:spcAft>
              <a:buFont typeface="Wingdings" pitchFamily="2" charset="2"/>
              <a:buChar char="§"/>
            </a:pPr>
            <a:endParaRPr lang="en-US" altLang="ko-KR" dirty="0">
              <a:solidFill>
                <a:schemeClr val="bg1"/>
              </a:solidFill>
              <a:latin typeface="Calibri" pitchFamily="34" charset="0"/>
              <a:ea typeface="Arial Unicode MS" pitchFamily="50" charset="-127"/>
              <a:cs typeface="Arial Unicode MS" pitchFamily="50" charset="-127"/>
            </a:endParaRPr>
          </a:p>
          <a:p>
            <a:pPr eaLnBrk="1" fontAlgn="t" hangingPunct="1">
              <a:spcBef>
                <a:spcPct val="5000"/>
              </a:spcBef>
              <a:spcAft>
                <a:spcPct val="5000"/>
              </a:spcAft>
              <a:buFont typeface="Wingdings" pitchFamily="2" charset="2"/>
              <a:buChar char="§"/>
            </a:pPr>
            <a:r>
              <a:rPr lang="en-US" altLang="ko-KR" dirty="0">
                <a:solidFill>
                  <a:schemeClr val="bg1"/>
                </a:solidFill>
                <a:latin typeface="Calibri" pitchFamily="34" charset="0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  <a:latin typeface="Calibri" pitchFamily="34" charset="0"/>
                <a:ea typeface="Arial Unicode MS" pitchFamily="50" charset="-127"/>
                <a:cs typeface="Arial Unicode MS" pitchFamily="50" charset="-127"/>
              </a:rPr>
              <a:t>Initiate Defect Investigation   </a:t>
            </a:r>
            <a:endParaRPr lang="en-US" altLang="ko-KR" dirty="0">
              <a:solidFill>
                <a:schemeClr val="bg1"/>
              </a:solidFill>
              <a:latin typeface="Calibri" pitchFamily="34" charset="0"/>
              <a:ea typeface="Arial Unicode MS" pitchFamily="50" charset="-127"/>
              <a:cs typeface="Arial Unicode MS" pitchFamily="50" charset="-127"/>
            </a:endParaRPr>
          </a:p>
          <a:p>
            <a:pPr eaLnBrk="1" fontAlgn="t" hangingPunct="1">
              <a:spcBef>
                <a:spcPct val="5000"/>
              </a:spcBef>
              <a:spcAft>
                <a:spcPct val="5000"/>
              </a:spcAft>
              <a:buFont typeface="Wingdings" pitchFamily="2" charset="2"/>
              <a:buChar char="§"/>
            </a:pPr>
            <a:endParaRPr lang="en-US" altLang="ko-KR" dirty="0">
              <a:solidFill>
                <a:schemeClr val="bg1"/>
              </a:solidFill>
              <a:latin typeface="Calibri" pitchFamily="34" charset="0"/>
              <a:ea typeface="Arial Unicode MS" pitchFamily="50" charset="-127"/>
              <a:cs typeface="Arial Unicode MS" pitchFamily="50" charset="-127"/>
            </a:endParaRPr>
          </a:p>
          <a:p>
            <a:pPr eaLnBrk="1" fontAlgn="t" hangingPunct="1">
              <a:spcBef>
                <a:spcPct val="5000"/>
              </a:spcBef>
              <a:spcAft>
                <a:spcPct val="5000"/>
              </a:spcAft>
              <a:buFont typeface="Wingdings" pitchFamily="2" charset="2"/>
              <a:buChar char="§"/>
            </a:pPr>
            <a:r>
              <a:rPr lang="en-US" altLang="ko-KR" dirty="0">
                <a:solidFill>
                  <a:schemeClr val="bg1"/>
                </a:solidFill>
                <a:latin typeface="Calibri" pitchFamily="34" charset="0"/>
                <a:ea typeface="Arial Unicode MS" pitchFamily="50" charset="-127"/>
                <a:cs typeface="Arial Unicode MS" pitchFamily="50" charset="-127"/>
              </a:rPr>
              <a:t> Recall Decision / Order  </a:t>
            </a:r>
          </a:p>
          <a:p>
            <a:pPr eaLnBrk="1" hangingPunct="1"/>
            <a:endParaRPr lang="ko-KR" altLang="en-US" dirty="0">
              <a:solidFill>
                <a:schemeClr val="bg1"/>
              </a:solidFill>
              <a:latin typeface="Calibri" pitchFamily="34" charset="0"/>
              <a:ea typeface="Arial Unicode MS" pitchFamily="50" charset="-127"/>
              <a:cs typeface="Arial Unicode MS" pitchFamily="50" charset="-127"/>
            </a:endParaRPr>
          </a:p>
        </p:txBody>
      </p:sp>
      <p:pic>
        <p:nvPicPr>
          <p:cNvPr id="28" name="그림 27" descr="018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5148263" y="2020342"/>
            <a:ext cx="3671887" cy="3638550"/>
          </a:xfrm>
          <a:prstGeom prst="rect">
            <a:avLst/>
          </a:prstGeom>
          <a:noFill/>
          <a:ln>
            <a:noFill/>
          </a:ln>
          <a:effectLst>
            <a:outerShdw blurRad="165100" dist="38100" dir="2700000" algn="tl" rotWithShape="0">
              <a:prstClr val="black">
                <a:alpha val="51000"/>
              </a:prstClr>
            </a:outerShdw>
          </a:effectLst>
        </p:spPr>
      </p:pic>
      <p:sp>
        <p:nvSpPr>
          <p:cNvPr id="29" name="TextBox 30"/>
          <p:cNvSpPr txBox="1">
            <a:spLocks noChangeArrowheads="1"/>
          </p:cNvSpPr>
          <p:nvPr/>
        </p:nvSpPr>
        <p:spPr bwMode="auto">
          <a:xfrm>
            <a:off x="5435600" y="2690267"/>
            <a:ext cx="3240088" cy="2488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fontAlgn="t" latinLnBrk="0" hangingPunct="1">
              <a:spcBef>
                <a:spcPct val="5000"/>
              </a:spcBef>
              <a:spcAft>
                <a:spcPct val="5000"/>
              </a:spcAft>
              <a:buFont typeface="Wingdings" pitchFamily="2" charset="2"/>
              <a:buChar char="§"/>
            </a:pPr>
            <a:r>
              <a:rPr lang="en-US" altLang="ko-KR" dirty="0">
                <a:solidFill>
                  <a:schemeClr val="bg1"/>
                </a:solidFill>
                <a:latin typeface="Calibri" pitchFamily="34" charset="0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  <a:latin typeface="Calibri" pitchFamily="34" charset="0"/>
                <a:ea typeface="Arial Unicode MS" pitchFamily="50" charset="-127"/>
                <a:cs typeface="Arial Unicode MS" pitchFamily="50" charset="-127"/>
              </a:rPr>
              <a:t>Collect Information</a:t>
            </a:r>
            <a:endParaRPr lang="en-US" altLang="ko-KR" dirty="0">
              <a:solidFill>
                <a:schemeClr val="bg1"/>
              </a:solidFill>
              <a:latin typeface="Calibri" pitchFamily="34" charset="0"/>
              <a:ea typeface="Arial Unicode MS" pitchFamily="50" charset="-127"/>
              <a:cs typeface="Arial Unicode MS" pitchFamily="50" charset="-127"/>
            </a:endParaRPr>
          </a:p>
          <a:p>
            <a:pPr eaLnBrk="1" fontAlgn="t" latinLnBrk="0" hangingPunct="1">
              <a:spcBef>
                <a:spcPct val="5000"/>
              </a:spcBef>
              <a:spcAft>
                <a:spcPct val="5000"/>
              </a:spcAft>
              <a:buFont typeface="Wingdings" pitchFamily="2" charset="2"/>
              <a:buChar char="§"/>
            </a:pPr>
            <a:endParaRPr lang="en-US" altLang="ko-KR" dirty="0">
              <a:solidFill>
                <a:schemeClr val="bg1"/>
              </a:solidFill>
              <a:latin typeface="Calibri" pitchFamily="34" charset="0"/>
              <a:ea typeface="Arial Unicode MS" pitchFamily="50" charset="-127"/>
              <a:cs typeface="Arial Unicode MS" pitchFamily="50" charset="-127"/>
            </a:endParaRPr>
          </a:p>
          <a:p>
            <a:pPr eaLnBrk="1" fontAlgn="t" latinLnBrk="0" hangingPunct="1">
              <a:spcBef>
                <a:spcPct val="5000"/>
              </a:spcBef>
              <a:spcAft>
                <a:spcPct val="5000"/>
              </a:spcAft>
              <a:buFont typeface="Wingdings" pitchFamily="2" charset="2"/>
              <a:buChar char="§"/>
            </a:pPr>
            <a:r>
              <a:rPr lang="en-US" altLang="ko-KR" dirty="0">
                <a:solidFill>
                  <a:schemeClr val="bg1"/>
                </a:solidFill>
                <a:latin typeface="Calibri" pitchFamily="34" charset="0"/>
                <a:ea typeface="Arial Unicode MS" pitchFamily="50" charset="-127"/>
                <a:cs typeface="Arial Unicode MS" pitchFamily="50" charset="-127"/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  <a:latin typeface="Calibri" pitchFamily="34" charset="0"/>
                <a:ea typeface="Arial Unicode MS" pitchFamily="50" charset="-127"/>
                <a:cs typeface="Arial Unicode MS" pitchFamily="50" charset="-127"/>
              </a:rPr>
              <a:t>Carry out Compliance </a:t>
            </a:r>
            <a:r>
              <a:rPr lang="en-US" altLang="ko-KR" dirty="0">
                <a:solidFill>
                  <a:schemeClr val="bg1"/>
                </a:solidFill>
                <a:latin typeface="Calibri" pitchFamily="34" charset="0"/>
                <a:ea typeface="Arial Unicode MS" pitchFamily="50" charset="-127"/>
                <a:cs typeface="Arial Unicode MS" pitchFamily="50" charset="-127"/>
              </a:rPr>
              <a:t>Test </a:t>
            </a:r>
          </a:p>
          <a:p>
            <a:pPr eaLnBrk="1" fontAlgn="t" latinLnBrk="0" hangingPunct="1">
              <a:spcBef>
                <a:spcPct val="5000"/>
              </a:spcBef>
              <a:spcAft>
                <a:spcPct val="5000"/>
              </a:spcAft>
              <a:buFont typeface="Wingdings" pitchFamily="2" charset="2"/>
              <a:buChar char="§"/>
            </a:pPr>
            <a:endParaRPr lang="en-US" altLang="ko-KR" dirty="0">
              <a:solidFill>
                <a:schemeClr val="bg1"/>
              </a:solidFill>
              <a:latin typeface="Calibri" pitchFamily="34" charset="0"/>
              <a:ea typeface="Arial Unicode MS" pitchFamily="50" charset="-127"/>
              <a:cs typeface="Arial Unicode MS" pitchFamily="50" charset="-127"/>
            </a:endParaRPr>
          </a:p>
          <a:p>
            <a:pPr eaLnBrk="1" fontAlgn="t" latinLnBrk="0" hangingPunct="1">
              <a:spcBef>
                <a:spcPct val="5000"/>
              </a:spcBef>
              <a:spcAft>
                <a:spcPct val="5000"/>
              </a:spcAft>
              <a:buFont typeface="Wingdings" pitchFamily="2" charset="2"/>
              <a:buChar char="§"/>
            </a:pPr>
            <a:r>
              <a:rPr lang="en-US" altLang="ko-KR" dirty="0">
                <a:solidFill>
                  <a:schemeClr val="bg1"/>
                </a:solidFill>
                <a:latin typeface="Calibri" pitchFamily="34" charset="0"/>
                <a:ea typeface="Arial Unicode MS" pitchFamily="50" charset="-127"/>
                <a:cs typeface="Arial Unicode MS" pitchFamily="50" charset="-127"/>
              </a:rPr>
              <a:t> Carry out </a:t>
            </a:r>
            <a:r>
              <a:rPr lang="en-US" altLang="ko-KR" dirty="0" smtClean="0">
                <a:solidFill>
                  <a:schemeClr val="bg1"/>
                </a:solidFill>
                <a:latin typeface="Calibri" pitchFamily="34" charset="0"/>
                <a:ea typeface="Arial Unicode MS" pitchFamily="50" charset="-127"/>
                <a:cs typeface="Arial Unicode MS" pitchFamily="50" charset="-127"/>
              </a:rPr>
              <a:t>Defects </a:t>
            </a:r>
            <a:r>
              <a:rPr lang="en-US" altLang="ko-KR" dirty="0">
                <a:solidFill>
                  <a:schemeClr val="bg1"/>
                </a:solidFill>
                <a:latin typeface="Calibri" pitchFamily="34" charset="0"/>
                <a:ea typeface="Arial Unicode MS" pitchFamily="50" charset="-127"/>
                <a:cs typeface="Arial Unicode MS" pitchFamily="50" charset="-127"/>
              </a:rPr>
              <a:t>Investigation </a:t>
            </a:r>
          </a:p>
          <a:p>
            <a:pPr eaLnBrk="1" fontAlgn="t" latinLnBrk="0" hangingPunct="1">
              <a:spcBef>
                <a:spcPct val="5000"/>
              </a:spcBef>
              <a:spcAft>
                <a:spcPct val="5000"/>
              </a:spcAft>
              <a:buFont typeface="Wingdings" pitchFamily="2" charset="2"/>
              <a:buChar char="§"/>
            </a:pPr>
            <a:endParaRPr lang="en-US" altLang="ko-KR" dirty="0">
              <a:solidFill>
                <a:schemeClr val="bg1"/>
              </a:solidFill>
              <a:latin typeface="Calibri" pitchFamily="34" charset="0"/>
              <a:ea typeface="Arial Unicode MS" pitchFamily="50" charset="-127"/>
              <a:cs typeface="Arial Unicode MS" pitchFamily="50" charset="-127"/>
            </a:endParaRPr>
          </a:p>
          <a:p>
            <a:pPr eaLnBrk="1" fontAlgn="t" latinLnBrk="0" hangingPunct="1">
              <a:spcBef>
                <a:spcPct val="5000"/>
              </a:spcBef>
              <a:spcAft>
                <a:spcPct val="5000"/>
              </a:spcAft>
              <a:buFont typeface="Wingdings" pitchFamily="2" charset="2"/>
              <a:buChar char="§"/>
            </a:pPr>
            <a:r>
              <a:rPr lang="en-US" altLang="ko-KR" dirty="0">
                <a:solidFill>
                  <a:schemeClr val="bg1"/>
                </a:solidFill>
                <a:latin typeface="Calibri" pitchFamily="34" charset="0"/>
                <a:ea typeface="Arial Unicode MS" pitchFamily="50" charset="-127"/>
                <a:cs typeface="Arial Unicode MS" pitchFamily="50" charset="-127"/>
              </a:rPr>
              <a:t> R&amp;D for Regulations</a:t>
            </a:r>
          </a:p>
          <a:p>
            <a:pPr eaLnBrk="1" hangingPunct="1"/>
            <a:endParaRPr lang="ko-KR" altLang="en-US" dirty="0">
              <a:solidFill>
                <a:schemeClr val="bg1"/>
              </a:solidFill>
              <a:latin typeface="Calibri" pitchFamily="34" charset="0"/>
              <a:ea typeface="Arial Unicode MS" pitchFamily="50" charset="-127"/>
              <a:cs typeface="Arial Unicode MS" pitchFamily="50" charset="-127"/>
            </a:endParaRPr>
          </a:p>
        </p:txBody>
      </p:sp>
      <p:grpSp>
        <p:nvGrpSpPr>
          <p:cNvPr id="30" name="그룹 31"/>
          <p:cNvGrpSpPr>
            <a:grpSpLocks/>
          </p:cNvGrpSpPr>
          <p:nvPr/>
        </p:nvGrpSpPr>
        <p:grpSpPr bwMode="auto">
          <a:xfrm>
            <a:off x="465137" y="1556792"/>
            <a:ext cx="3386137" cy="796925"/>
            <a:chOff x="448034" y="1556791"/>
            <a:chExt cx="3386194" cy="972038"/>
          </a:xfrm>
        </p:grpSpPr>
        <p:pic>
          <p:nvPicPr>
            <p:cNvPr id="31" name="그림 28" descr="그림1.png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 rot="10800000">
              <a:off x="448034" y="1556791"/>
              <a:ext cx="3386194" cy="9720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" name="TextBox 33"/>
            <p:cNvSpPr txBox="1">
              <a:spLocks noChangeArrowheads="1"/>
            </p:cNvSpPr>
            <p:nvPr/>
          </p:nvSpPr>
          <p:spPr bwMode="auto">
            <a:xfrm>
              <a:off x="683568" y="1688760"/>
              <a:ext cx="2880320" cy="450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b="1" dirty="0" smtClean="0">
                  <a:latin typeface="Calibri" pitchFamily="34" charset="0"/>
                  <a:ea typeface="Arial Unicode MS" pitchFamily="50" charset="-127"/>
                  <a:cs typeface="Arial Unicode MS" pitchFamily="50" charset="-127"/>
                </a:rPr>
                <a:t>MOLIT</a:t>
              </a:r>
              <a:endParaRPr lang="ko-KR" altLang="en-US" b="1" dirty="0">
                <a:latin typeface="Calibri" pitchFamily="34" charset="0"/>
                <a:ea typeface="Arial Unicode MS" pitchFamily="50" charset="-127"/>
                <a:cs typeface="Arial Unicode MS" pitchFamily="50" charset="-127"/>
              </a:endParaRPr>
            </a:p>
          </p:txBody>
        </p:sp>
      </p:grpSp>
      <p:grpSp>
        <p:nvGrpSpPr>
          <p:cNvPr id="33" name="그룹 34"/>
          <p:cNvGrpSpPr>
            <a:grpSpLocks/>
          </p:cNvGrpSpPr>
          <p:nvPr/>
        </p:nvGrpSpPr>
        <p:grpSpPr bwMode="auto">
          <a:xfrm>
            <a:off x="5218113" y="1556792"/>
            <a:ext cx="3386137" cy="796925"/>
            <a:chOff x="5148064" y="1556791"/>
            <a:chExt cx="3386194" cy="796403"/>
          </a:xfrm>
        </p:grpSpPr>
        <p:pic>
          <p:nvPicPr>
            <p:cNvPr id="34" name="그림 28" descr="그림1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5148064" y="1556791"/>
              <a:ext cx="3386194" cy="796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TextBox 36"/>
            <p:cNvSpPr txBox="1">
              <a:spLocks noChangeArrowheads="1"/>
            </p:cNvSpPr>
            <p:nvPr/>
          </p:nvSpPr>
          <p:spPr bwMode="auto">
            <a:xfrm>
              <a:off x="5401001" y="1643790"/>
              <a:ext cx="2880320" cy="369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en-US" altLang="ko-KR" b="1" dirty="0">
                  <a:latin typeface="Calibri" pitchFamily="34" charset="0"/>
                  <a:ea typeface="Arial Unicode MS" pitchFamily="50" charset="-127"/>
                  <a:cs typeface="Arial Unicode MS" pitchFamily="50" charset="-127"/>
                </a:rPr>
                <a:t>KATRI</a:t>
              </a:r>
              <a:endParaRPr lang="ko-KR" altLang="en-US" b="1" dirty="0">
                <a:latin typeface="Calibri" pitchFamily="34" charset="0"/>
                <a:ea typeface="Arial Unicode MS" pitchFamily="50" charset="-127"/>
                <a:cs typeface="Arial Unicode MS" pitchFamily="50" charset="-127"/>
              </a:endParaRPr>
            </a:p>
          </p:txBody>
        </p:sp>
      </p:grpSp>
      <p:sp>
        <p:nvSpPr>
          <p:cNvPr id="36" name="TextBox 33"/>
          <p:cNvSpPr txBox="1">
            <a:spLocks noChangeArrowheads="1"/>
          </p:cNvSpPr>
          <p:nvPr/>
        </p:nvSpPr>
        <p:spPr bwMode="auto">
          <a:xfrm>
            <a:off x="539552" y="5662067"/>
            <a:ext cx="69592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600" dirty="0" smtClean="0">
                <a:latin typeface="Calibri" pitchFamily="34" charset="0"/>
                <a:ea typeface="Arial Unicode MS" pitchFamily="50" charset="-127"/>
                <a:cs typeface="Arial Unicode MS" pitchFamily="50" charset="-127"/>
              </a:rPr>
              <a:t>* MOLIT : Ministry of Land and Infrastructure, Transport</a:t>
            </a:r>
          </a:p>
          <a:p>
            <a:pPr eaLnBrk="1" hangingPunct="1"/>
            <a:r>
              <a:rPr lang="en-US" altLang="ko-KR" sz="1600" dirty="0" smtClean="0">
                <a:latin typeface="Calibri" pitchFamily="34" charset="0"/>
                <a:ea typeface="Arial Unicode MS" pitchFamily="50" charset="-127"/>
                <a:cs typeface="Arial Unicode MS" pitchFamily="50" charset="-127"/>
              </a:rPr>
              <a:t>* KATRI : Korea Automobile Testing &amp; Research Institute</a:t>
            </a:r>
            <a:endParaRPr lang="ko-KR" altLang="en-US" sz="1600" dirty="0">
              <a:latin typeface="Calibri" pitchFamily="34" charset="0"/>
              <a:ea typeface="Arial Unicode MS" pitchFamily="50" charset="-127"/>
              <a:cs typeface="Arial Unicode MS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 rot="10800000" flipH="1" flipV="1">
            <a:off x="347916" y="908721"/>
            <a:ext cx="6672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en-US" altLang="ko-KR" sz="2000" b="1" dirty="0" smtClean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Function &amp; Roles of MOLIT and KATRI</a:t>
            </a:r>
            <a:endParaRPr lang="ko-KR" altLang="en-US" sz="2000" b="1" dirty="0">
              <a:solidFill>
                <a:srgbClr val="0070C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10800000" flipH="1" flipV="1">
            <a:off x="62272" y="108154"/>
            <a:ext cx="6672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1</a:t>
            </a:r>
            <a:r>
              <a:rPr lang="en-US" altLang="ko-KR" sz="2000" b="1" dirty="0" smtClean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. Self-Certification System in Korea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27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_x145219488" descr="EMB0000096415d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7" y="6538041"/>
            <a:ext cx="2398926" cy="28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8534860" y="6583469"/>
            <a:ext cx="6207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150000"/>
              </a:lnSpc>
              <a:buFont typeface="Wingdings" pitchFamily="2" charset="2"/>
              <a:buNone/>
              <a:defRPr/>
            </a:pPr>
            <a:fld id="{C8F1E231-AFA3-4187-95A2-97149B9CF3C5}" type="slidenum">
              <a:rPr lang="ko-KR" altLang="en-US" sz="12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ctr">
                <a:lnSpc>
                  <a:spcPct val="150000"/>
                </a:lnSpc>
                <a:buFont typeface="Wingdings" pitchFamily="2" charset="2"/>
                <a:buNone/>
                <a:defRPr/>
              </a:pPr>
              <a:t>5</a:t>
            </a:fld>
            <a:r>
              <a:rPr lang="en-US" altLang="ko-KR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70"/>
            <a:ext cx="9144000" cy="6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TextBox 33"/>
          <p:cNvSpPr txBox="1"/>
          <p:nvPr/>
        </p:nvSpPr>
        <p:spPr>
          <a:xfrm rot="10800000" flipH="1" flipV="1">
            <a:off x="350162" y="908721"/>
            <a:ext cx="7750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en-US" altLang="ko-KR" sz="2000" b="1" dirty="0" smtClean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Motor Vehicle </a:t>
            </a:r>
            <a:r>
              <a:rPr lang="en-US" altLang="ko-KR" sz="2000" b="1" dirty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Management </a:t>
            </a:r>
            <a:r>
              <a:rPr lang="en-US" altLang="ko-KR" sz="2000" b="1" dirty="0" smtClean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ACT </a:t>
            </a:r>
            <a:endParaRPr lang="en-US" altLang="ko-KR" sz="2000" b="1" dirty="0">
              <a:solidFill>
                <a:srgbClr val="0070C0"/>
              </a:solidFill>
              <a:latin typeface="Calibri" pitchFamily="34" charset="0"/>
              <a:ea typeface="Ebrima" pitchFamily="2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0800000" flipH="1" flipV="1">
            <a:off x="62272" y="108154"/>
            <a:ext cx="6672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1</a:t>
            </a:r>
            <a:r>
              <a:rPr lang="en-US" altLang="ko-KR" sz="2000" b="1" dirty="0" smtClean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. Self-Certification System in Korea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 rot="10800000" flipH="1" flipV="1">
            <a:off x="459427" y="1373286"/>
            <a:ext cx="8217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buFont typeface="Arial" pitchFamily="34" charset="0"/>
              <a:buChar char="•"/>
            </a:pPr>
            <a:r>
              <a:rPr lang="en-US" altLang="ko-KR" b="1" dirty="0" smtClean="0">
                <a:latin typeface="Calibri" pitchFamily="34" charset="0"/>
                <a:cs typeface="Arial" pitchFamily="34" charset="0"/>
              </a:rPr>
              <a:t>Purpose : </a:t>
            </a:r>
            <a:r>
              <a:rPr lang="en-US" altLang="ko-KR" dirty="0" smtClean="0">
                <a:latin typeface="Calibri" pitchFamily="34" charset="0"/>
                <a:cs typeface="Arial" pitchFamily="34" charset="0"/>
              </a:rPr>
              <a:t>ensuring performance and safety of vehicles as well as efficient management of vehicles</a:t>
            </a:r>
            <a:endParaRPr lang="ko-KR" altLang="en-US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61" name="AutoShape 3"/>
          <p:cNvSpPr>
            <a:spLocks noChangeArrowheads="1"/>
          </p:cNvSpPr>
          <p:nvPr/>
        </p:nvSpPr>
        <p:spPr bwMode="auto">
          <a:xfrm>
            <a:off x="777577" y="2316096"/>
            <a:ext cx="6922820" cy="3772852"/>
          </a:xfrm>
          <a:prstGeom prst="roundRect">
            <a:avLst>
              <a:gd name="adj" fmla="val 4565"/>
            </a:avLst>
          </a:prstGeom>
          <a:solidFill>
            <a:schemeClr val="bg1"/>
          </a:solidFill>
          <a:ln w="9525" algn="ctr">
            <a:solidFill>
              <a:srgbClr val="168FDA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000" tIns="0" rIns="90000" bIns="10800" anchor="ctr"/>
          <a:lstStyle/>
          <a:p>
            <a:pPr marL="230188" indent="-230188" fontAlgn="ctr">
              <a:lnSpc>
                <a:spcPct val="130000"/>
              </a:lnSpc>
            </a:pPr>
            <a:endParaRPr lang="ko-KR" altLang="ko-KR" sz="1400">
              <a:solidFill>
                <a:srgbClr val="000066"/>
              </a:solidFill>
              <a:latin typeface="Calibri" pitchFamily="34" charset="0"/>
              <a:sym typeface="Wingdings 2" pitchFamily="18" charset="2"/>
            </a:endParaRPr>
          </a:p>
        </p:txBody>
      </p:sp>
      <p:sp>
        <p:nvSpPr>
          <p:cNvPr id="62" name="AutoShape 3"/>
          <p:cNvSpPr>
            <a:spLocks noChangeArrowheads="1"/>
          </p:cNvSpPr>
          <p:nvPr/>
        </p:nvSpPr>
        <p:spPr bwMode="auto">
          <a:xfrm>
            <a:off x="793559" y="2193379"/>
            <a:ext cx="6946793" cy="3971925"/>
          </a:xfrm>
          <a:prstGeom prst="roundRect">
            <a:avLst>
              <a:gd name="adj" fmla="val 4565"/>
            </a:avLst>
          </a:prstGeom>
          <a:solidFill>
            <a:schemeClr val="bg1"/>
          </a:solidFill>
          <a:ln w="9525" algn="ctr">
            <a:solidFill>
              <a:srgbClr val="168FDA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000" tIns="0" rIns="90000" bIns="10800" anchor="ctr"/>
          <a:lstStyle/>
          <a:p>
            <a:pPr marL="230188" indent="-230188" fontAlgn="ctr">
              <a:lnSpc>
                <a:spcPct val="130000"/>
              </a:lnSpc>
            </a:pPr>
            <a:endParaRPr lang="ko-KR" altLang="ko-KR" sz="1400">
              <a:solidFill>
                <a:srgbClr val="000066"/>
              </a:solidFill>
              <a:latin typeface="Calibri" pitchFamily="34" charset="0"/>
              <a:sym typeface="Wingdings 2" pitchFamily="18" charset="2"/>
            </a:endParaRPr>
          </a:p>
        </p:txBody>
      </p:sp>
      <p:grpSp>
        <p:nvGrpSpPr>
          <p:cNvPr id="63" name="Group 3"/>
          <p:cNvGrpSpPr>
            <a:grpSpLocks/>
          </p:cNvGrpSpPr>
          <p:nvPr/>
        </p:nvGrpSpPr>
        <p:grpSpPr bwMode="auto">
          <a:xfrm>
            <a:off x="1035951" y="2378817"/>
            <a:ext cx="6295531" cy="3730582"/>
            <a:chOff x="890" y="981"/>
            <a:chExt cx="4362" cy="2736"/>
          </a:xfrm>
        </p:grpSpPr>
        <p:sp>
          <p:nvSpPr>
            <p:cNvPr id="71" name="Rectangle 4"/>
            <p:cNvSpPr>
              <a:spLocks noChangeArrowheads="1"/>
            </p:cNvSpPr>
            <p:nvPr/>
          </p:nvSpPr>
          <p:spPr bwMode="auto">
            <a:xfrm>
              <a:off x="890" y="981"/>
              <a:ext cx="4362" cy="2736"/>
            </a:xfrm>
            <a:prstGeom prst="rect">
              <a:avLst/>
            </a:prstGeom>
            <a:gradFill rotWithShape="0">
              <a:gsLst>
                <a:gs pos="0">
                  <a:srgbClr val="003B00"/>
                </a:gs>
                <a:gs pos="100000">
                  <a:srgbClr val="008000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8000"/>
              </a:extrusionClr>
            </a:sp3d>
          </p:spPr>
          <p:txBody>
            <a:bodyPr wrap="none" lIns="90000" tIns="46800" rIns="90000" bIns="46800" anchor="ctr">
              <a:flatTx/>
            </a:bodyPr>
            <a:lstStyle/>
            <a:p>
              <a:endParaRPr lang="en-US" altLang="ko-KR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en-US" altLang="ko-KR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en-US" altLang="ko-KR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en-US" altLang="ko-KR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en-US" altLang="ko-KR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en-US" altLang="ko-KR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en-US" altLang="ko-KR" sz="2000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en-US" altLang="ko-KR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r>
                <a:rPr lang="en-US" altLang="ko-KR" sz="2000" dirty="0" smtClean="0">
                  <a:solidFill>
                    <a:schemeClr val="bg1"/>
                  </a:solidFill>
                  <a:latin typeface="Calibri" pitchFamily="34" charset="0"/>
                </a:rPr>
                <a:t>Vehicle </a:t>
              </a:r>
              <a:r>
                <a:rPr lang="en-US" altLang="ko-KR" sz="2000" dirty="0">
                  <a:solidFill>
                    <a:schemeClr val="bg1"/>
                  </a:solidFill>
                  <a:latin typeface="Calibri" pitchFamily="34" charset="0"/>
                </a:rPr>
                <a:t>Management Act</a:t>
              </a:r>
            </a:p>
            <a:p>
              <a:endParaRPr lang="ko-KR" altLang="en-US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ko-KR" altLang="en-US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ko-KR" altLang="en-US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ko-KR" altLang="en-US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ko-KR" altLang="en-US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ko-KR" altLang="en-US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ko-KR" altLang="en-US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ko-KR" altLang="en-US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en-US" altLang="ko-KR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en-US" altLang="ko-KR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en-US" altLang="ko-KR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en-US" altLang="ko-KR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en-US" altLang="ko-KR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en-US" altLang="ko-KR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en-US" altLang="ko-KR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en-US" altLang="ko-KR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en-US" altLang="ko-KR" sz="2000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ko-KR" altLang="en-US" sz="20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2" name="Oval 5"/>
            <p:cNvSpPr>
              <a:spLocks noChangeArrowheads="1"/>
            </p:cNvSpPr>
            <p:nvPr/>
          </p:nvSpPr>
          <p:spPr bwMode="auto">
            <a:xfrm>
              <a:off x="3240" y="1071"/>
              <a:ext cx="915" cy="417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algn="ctr">
                <a:lnSpc>
                  <a:spcPct val="130000"/>
                </a:lnSpc>
              </a:pPr>
              <a:r>
                <a:rPr lang="en-US" altLang="ko-KR" dirty="0">
                  <a:latin typeface="Calibri" pitchFamily="34" charset="0"/>
                </a:rPr>
                <a:t>Act</a:t>
              </a:r>
            </a:p>
          </p:txBody>
        </p:sp>
      </p:grpSp>
      <p:sp>
        <p:nvSpPr>
          <p:cNvPr id="69" name="Rectangle 7"/>
          <p:cNvSpPr>
            <a:spLocks noChangeArrowheads="1"/>
          </p:cNvSpPr>
          <p:nvPr/>
        </p:nvSpPr>
        <p:spPr bwMode="auto">
          <a:xfrm>
            <a:off x="1403534" y="3573258"/>
            <a:ext cx="5754811" cy="2540232"/>
          </a:xfrm>
          <a:prstGeom prst="rect">
            <a:avLst/>
          </a:prstGeom>
          <a:solidFill>
            <a:srgbClr val="99CC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9CC00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>
              <a:lnSpc>
                <a:spcPct val="120000"/>
              </a:lnSpc>
            </a:pPr>
            <a:endParaRPr lang="ko-KR" altLang="en-US" sz="1400" dirty="0">
              <a:latin typeface="Calibri" pitchFamily="34" charset="0"/>
            </a:endParaRPr>
          </a:p>
          <a:p>
            <a:r>
              <a:rPr lang="en-US" altLang="ko-KR" dirty="0">
                <a:latin typeface="Calibri" pitchFamily="34" charset="0"/>
              </a:rPr>
              <a:t> </a:t>
            </a:r>
            <a:r>
              <a:rPr lang="en-US" altLang="ko-KR" dirty="0" smtClean="0">
                <a:latin typeface="Calibri" pitchFamily="34" charset="0"/>
              </a:rPr>
              <a:t>   </a:t>
            </a:r>
          </a:p>
          <a:p>
            <a:endParaRPr lang="en-US" altLang="ko-KR" dirty="0">
              <a:latin typeface="Calibri" pitchFamily="34" charset="0"/>
            </a:endParaRPr>
          </a:p>
          <a:p>
            <a:r>
              <a:rPr lang="en-US" altLang="ko-KR" dirty="0" smtClean="0">
                <a:latin typeface="Calibri" pitchFamily="34" charset="0"/>
              </a:rPr>
              <a:t>    Vehicle Management Act, Enforcement Decree</a:t>
            </a:r>
          </a:p>
          <a:p>
            <a:endParaRPr lang="en-US" altLang="ko-KR" sz="1400" dirty="0">
              <a:latin typeface="Calibri" pitchFamily="34" charset="0"/>
            </a:endParaRPr>
          </a:p>
          <a:p>
            <a:r>
              <a:rPr lang="ko-KR" altLang="en-US" sz="1400" dirty="0" smtClean="0">
                <a:latin typeface="Calibri" pitchFamily="34" charset="0"/>
              </a:rPr>
              <a:t> </a:t>
            </a:r>
            <a:endParaRPr lang="en-US" altLang="ko-KR" sz="1400" dirty="0" smtClean="0">
              <a:latin typeface="Calibri" pitchFamily="34" charset="0"/>
            </a:endParaRPr>
          </a:p>
          <a:p>
            <a:pPr>
              <a:lnSpc>
                <a:spcPct val="120000"/>
              </a:lnSpc>
            </a:pPr>
            <a:endParaRPr lang="en-US" altLang="ko-KR" sz="1400" dirty="0" smtClean="0">
              <a:latin typeface="Calibri" pitchFamily="34" charset="0"/>
            </a:endParaRPr>
          </a:p>
          <a:p>
            <a:pPr>
              <a:lnSpc>
                <a:spcPct val="120000"/>
              </a:lnSpc>
            </a:pPr>
            <a:endParaRPr lang="en-US" altLang="ko-KR" sz="1400" dirty="0" smtClean="0">
              <a:latin typeface="Calibri" pitchFamily="34" charset="0"/>
            </a:endParaRPr>
          </a:p>
          <a:p>
            <a:pPr>
              <a:lnSpc>
                <a:spcPct val="120000"/>
              </a:lnSpc>
              <a:buFontTx/>
              <a:buChar char="•"/>
            </a:pPr>
            <a:endParaRPr lang="ko-KR" altLang="en-US" sz="1400" dirty="0" smtClean="0">
              <a:latin typeface="Calibri" pitchFamily="34" charset="0"/>
            </a:endParaRPr>
          </a:p>
          <a:p>
            <a:pPr>
              <a:lnSpc>
                <a:spcPct val="120000"/>
              </a:lnSpc>
              <a:buFontTx/>
              <a:buChar char="•"/>
            </a:pPr>
            <a:endParaRPr lang="ko-KR" altLang="en-US" sz="1400" dirty="0">
              <a:latin typeface="Calibri" pitchFamily="34" charset="0"/>
            </a:endParaRPr>
          </a:p>
          <a:p>
            <a:pPr>
              <a:lnSpc>
                <a:spcPct val="120000"/>
              </a:lnSpc>
              <a:buFontTx/>
              <a:buChar char="•"/>
            </a:pPr>
            <a:endParaRPr lang="ko-KR" altLang="en-US" sz="1400" dirty="0">
              <a:latin typeface="Calibri" pitchFamily="34" charset="0"/>
            </a:endParaRPr>
          </a:p>
          <a:p>
            <a:pPr>
              <a:lnSpc>
                <a:spcPct val="120000"/>
              </a:lnSpc>
              <a:buFontTx/>
              <a:buChar char="•"/>
            </a:pPr>
            <a:endParaRPr lang="ko-KR" altLang="en-US" sz="1400" dirty="0">
              <a:latin typeface="Calibri" pitchFamily="34" charset="0"/>
            </a:endParaRPr>
          </a:p>
          <a:p>
            <a:pPr>
              <a:lnSpc>
                <a:spcPct val="120000"/>
              </a:lnSpc>
              <a:buFontTx/>
              <a:buChar char="•"/>
            </a:pPr>
            <a:endParaRPr lang="ko-KR" altLang="en-US" sz="1400" dirty="0">
              <a:latin typeface="Calibri" pitchFamily="34" charset="0"/>
            </a:endParaRPr>
          </a:p>
          <a:p>
            <a:pPr>
              <a:lnSpc>
                <a:spcPct val="120000"/>
              </a:lnSpc>
              <a:buFontTx/>
              <a:buChar char="•"/>
            </a:pPr>
            <a:endParaRPr lang="ko-KR" altLang="en-US" sz="1400" dirty="0">
              <a:latin typeface="Calibri" pitchFamily="34" charset="0"/>
            </a:endParaRPr>
          </a:p>
          <a:p>
            <a:pPr>
              <a:lnSpc>
                <a:spcPct val="120000"/>
              </a:lnSpc>
              <a:buFontTx/>
              <a:buChar char="•"/>
            </a:pPr>
            <a:endParaRPr lang="ko-KR" altLang="en-US" sz="1400" dirty="0">
              <a:latin typeface="Calibri" pitchFamily="34" charset="0"/>
            </a:endParaRPr>
          </a:p>
          <a:p>
            <a:pPr>
              <a:lnSpc>
                <a:spcPct val="120000"/>
              </a:lnSpc>
              <a:buFontTx/>
              <a:buChar char="•"/>
            </a:pPr>
            <a:endParaRPr lang="ko-KR" altLang="en-US" sz="1400" dirty="0">
              <a:latin typeface="Calibri" pitchFamily="34" charset="0"/>
            </a:endParaRPr>
          </a:p>
        </p:txBody>
      </p:sp>
      <p:sp>
        <p:nvSpPr>
          <p:cNvPr id="74" name="Rectangle 7"/>
          <p:cNvSpPr>
            <a:spLocks noChangeArrowheads="1"/>
          </p:cNvSpPr>
          <p:nvPr/>
        </p:nvSpPr>
        <p:spPr bwMode="auto">
          <a:xfrm>
            <a:off x="1763688" y="4108976"/>
            <a:ext cx="5331033" cy="2063368"/>
          </a:xfrm>
          <a:prstGeom prst="rect">
            <a:avLst/>
          </a:prstGeom>
          <a:solidFill>
            <a:srgbClr val="FFC000"/>
          </a:solidFill>
          <a:ln w="9525">
            <a:solidFill>
              <a:srgbClr val="FFC000"/>
            </a:solidFill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9CC00"/>
            </a:extrusionClr>
          </a:sp3d>
        </p:spPr>
        <p:txBody>
          <a:bodyPr wrap="none" lIns="90000" tIns="46800" rIns="90000" bIns="46800" anchor="t">
            <a:flatTx/>
          </a:bodyPr>
          <a:lstStyle/>
          <a:p>
            <a:r>
              <a:rPr lang="en-US" altLang="ko-KR" dirty="0" smtClean="0">
                <a:latin typeface="Calibri" pitchFamily="34" charset="0"/>
              </a:rPr>
              <a:t>Vehicle Management Act, Enforcement rules</a:t>
            </a:r>
            <a:endParaRPr lang="ko-KR" altLang="en-US" dirty="0">
              <a:latin typeface="Calibri" pitchFamily="34" charset="0"/>
            </a:endParaRPr>
          </a:p>
        </p:txBody>
      </p:sp>
      <p:sp>
        <p:nvSpPr>
          <p:cNvPr id="65" name="Rectangle 10"/>
          <p:cNvSpPr>
            <a:spLocks noChangeArrowheads="1"/>
          </p:cNvSpPr>
          <p:nvPr/>
        </p:nvSpPr>
        <p:spPr bwMode="auto">
          <a:xfrm>
            <a:off x="2411760" y="4784065"/>
            <a:ext cx="4592129" cy="1367608"/>
          </a:xfrm>
          <a:prstGeom prst="rect">
            <a:avLst/>
          </a:prstGeom>
          <a:solidFill>
            <a:srgbClr val="3366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66FF"/>
            </a:extrusionClr>
          </a:sp3d>
        </p:spPr>
        <p:txBody>
          <a:bodyPr wrap="none" lIns="90000" tIns="46800" rIns="90000" bIns="46800" anchor="ctr">
            <a:flatTx/>
          </a:bodyPr>
          <a:lstStyle/>
          <a:p>
            <a:pPr>
              <a:buFontTx/>
              <a:buChar char="•"/>
            </a:pPr>
            <a:r>
              <a:rPr lang="ko-KR" altLang="en-US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  <a:latin typeface="Calibri" pitchFamily="34" charset="0"/>
              </a:rPr>
              <a:t>Ordinance of MOLIT</a:t>
            </a:r>
            <a:endParaRPr lang="en-US" altLang="ko-KR" dirty="0">
              <a:solidFill>
                <a:schemeClr val="bg1"/>
              </a:solidFill>
              <a:latin typeface="Calibri" pitchFamily="34" charset="0"/>
            </a:endParaRPr>
          </a:p>
          <a:p>
            <a:pPr>
              <a:lnSpc>
                <a:spcPct val="120000"/>
              </a:lnSpc>
            </a:pPr>
            <a:endParaRPr lang="ko-KR" altLang="en-US" sz="1400" dirty="0">
              <a:latin typeface="Calibri" pitchFamily="34" charset="0"/>
            </a:endParaRPr>
          </a:p>
          <a:p>
            <a:pPr>
              <a:lnSpc>
                <a:spcPct val="120000"/>
              </a:lnSpc>
              <a:buFontTx/>
              <a:buChar char="•"/>
            </a:pPr>
            <a:endParaRPr lang="ko-KR" altLang="en-US" sz="1400" dirty="0">
              <a:latin typeface="Calibri" pitchFamily="34" charset="0"/>
            </a:endParaRPr>
          </a:p>
          <a:p>
            <a:pPr>
              <a:lnSpc>
                <a:spcPct val="120000"/>
              </a:lnSpc>
              <a:buFontTx/>
              <a:buChar char="•"/>
            </a:pPr>
            <a:endParaRPr lang="ko-KR" altLang="en-US" sz="1400" dirty="0">
              <a:latin typeface="Calibri" pitchFamily="34" charset="0"/>
            </a:endParaRPr>
          </a:p>
        </p:txBody>
      </p:sp>
      <p:grpSp>
        <p:nvGrpSpPr>
          <p:cNvPr id="66" name="Group 13"/>
          <p:cNvGrpSpPr>
            <a:grpSpLocks/>
          </p:cNvGrpSpPr>
          <p:nvPr/>
        </p:nvGrpSpPr>
        <p:grpSpPr bwMode="auto">
          <a:xfrm>
            <a:off x="2627480" y="3070120"/>
            <a:ext cx="4530865" cy="2868840"/>
            <a:chOff x="1975" y="1517"/>
            <a:chExt cx="3143" cy="2104"/>
          </a:xfrm>
        </p:grpSpPr>
        <p:sp>
          <p:nvSpPr>
            <p:cNvPr id="67" name="AutoShape 14"/>
            <p:cNvSpPr>
              <a:spLocks noChangeArrowheads="1"/>
            </p:cNvSpPr>
            <p:nvPr/>
          </p:nvSpPr>
          <p:spPr bwMode="auto">
            <a:xfrm>
              <a:off x="1975" y="3365"/>
              <a:ext cx="2547" cy="256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>
                <a:buFontTx/>
                <a:buChar char="•"/>
              </a:pPr>
              <a:r>
                <a:rPr lang="ko-KR" altLang="en-US" sz="1600" dirty="0">
                  <a:latin typeface="Calibri" pitchFamily="34" charset="0"/>
                </a:rPr>
                <a:t> </a:t>
              </a:r>
              <a:r>
                <a:rPr lang="en-US" altLang="ko-KR" sz="1600" dirty="0" smtClean="0">
                  <a:latin typeface="Calibri" pitchFamily="34" charset="0"/>
                </a:rPr>
                <a:t>KMVSS (Technical Regulation)</a:t>
              </a:r>
              <a:endParaRPr lang="en-US" altLang="ko-KR" sz="1600" dirty="0">
                <a:latin typeface="Calibri" pitchFamily="34" charset="0"/>
              </a:endParaRPr>
            </a:p>
          </p:txBody>
        </p:sp>
        <p:sp>
          <p:nvSpPr>
            <p:cNvPr id="68" name="Oval 15"/>
            <p:cNvSpPr>
              <a:spLocks noChangeArrowheads="1"/>
            </p:cNvSpPr>
            <p:nvPr/>
          </p:nvSpPr>
          <p:spPr bwMode="auto">
            <a:xfrm>
              <a:off x="3749" y="2889"/>
              <a:ext cx="1242" cy="45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 algn="ctr"/>
              <a:r>
                <a:rPr lang="en-US" altLang="ko-KR" sz="1600" dirty="0" smtClean="0">
                  <a:latin typeface="Calibri" pitchFamily="34" charset="0"/>
                </a:rPr>
                <a:t>Technical</a:t>
              </a:r>
              <a:endParaRPr lang="en-US" altLang="ko-KR" sz="1600" dirty="0">
                <a:latin typeface="Calibri" pitchFamily="34" charset="0"/>
              </a:endParaRPr>
            </a:p>
            <a:p>
              <a:pPr algn="ctr"/>
              <a:r>
                <a:rPr lang="en-US" altLang="ko-KR" sz="1600" dirty="0">
                  <a:latin typeface="Calibri" pitchFamily="34" charset="0"/>
                </a:rPr>
                <a:t>Regulation</a:t>
              </a:r>
            </a:p>
          </p:txBody>
        </p:sp>
        <p:sp>
          <p:nvSpPr>
            <p:cNvPr id="73" name="AutoShape 14"/>
            <p:cNvSpPr>
              <a:spLocks noChangeArrowheads="1"/>
            </p:cNvSpPr>
            <p:nvPr/>
          </p:nvSpPr>
          <p:spPr bwMode="auto">
            <a:xfrm>
              <a:off x="2874" y="1517"/>
              <a:ext cx="2244" cy="317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pPr>
                <a:buFontTx/>
                <a:buChar char="•"/>
              </a:pPr>
              <a:r>
                <a:rPr lang="en-US" altLang="ko-KR" sz="1600" dirty="0" smtClean="0">
                  <a:latin typeface="Calibri" pitchFamily="34" charset="0"/>
                </a:rPr>
                <a:t>Self-Certification system</a:t>
              </a:r>
            </a:p>
            <a:p>
              <a:pPr>
                <a:buFontTx/>
                <a:buChar char="•"/>
              </a:pPr>
              <a:r>
                <a:rPr lang="en-US" altLang="ko-KR" sz="1600" dirty="0" smtClean="0">
                  <a:latin typeface="Calibri" pitchFamily="34" charset="0"/>
                </a:rPr>
                <a:t>Safety Standards </a:t>
              </a:r>
              <a:r>
                <a:rPr lang="en-US" altLang="ko-KR" sz="1600" dirty="0">
                  <a:latin typeface="Calibri" pitchFamily="34" charset="0"/>
                </a:rPr>
                <a:t>for </a:t>
              </a:r>
              <a:r>
                <a:rPr lang="en-US" altLang="ko-KR" sz="1600" dirty="0" smtClean="0">
                  <a:latin typeface="Calibri" pitchFamily="34" charset="0"/>
                </a:rPr>
                <a:t>Motor Vehicles</a:t>
              </a:r>
              <a:endParaRPr lang="en-US" altLang="ko-KR" sz="1600" dirty="0"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11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_x145219488" descr="EMB0000096415d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7" y="6538041"/>
            <a:ext cx="2398926" cy="28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8534860" y="6583469"/>
            <a:ext cx="6207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150000"/>
              </a:lnSpc>
              <a:buFont typeface="Wingdings" pitchFamily="2" charset="2"/>
              <a:buNone/>
              <a:defRPr/>
            </a:pPr>
            <a:fld id="{C8F1E231-AFA3-4187-95A2-97149B9CF3C5}" type="slidenum">
              <a:rPr lang="ko-KR" altLang="en-US" sz="12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ctr">
                <a:lnSpc>
                  <a:spcPct val="150000"/>
                </a:lnSpc>
                <a:buFont typeface="Wingdings" pitchFamily="2" charset="2"/>
                <a:buNone/>
                <a:defRPr/>
              </a:pPr>
              <a:t>6</a:t>
            </a:fld>
            <a:r>
              <a:rPr lang="en-US" altLang="ko-KR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70"/>
            <a:ext cx="9144000" cy="6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 rot="10800000" flipH="1" flipV="1">
            <a:off x="467544" y="1292038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600" b="1" dirty="0">
                <a:latin typeface="Arial" pitchFamily="34" charset="0"/>
                <a:cs typeface="Arial" pitchFamily="34" charset="0"/>
              </a:rPr>
              <a:t>Motor Vehicle Management </a:t>
            </a:r>
            <a:r>
              <a:rPr lang="en-US" altLang="ko-KR" sz="1600" b="1" dirty="0" smtClean="0">
                <a:latin typeface="Arial" pitchFamily="34" charset="0"/>
                <a:cs typeface="Arial" pitchFamily="34" charset="0"/>
              </a:rPr>
              <a:t>ACT 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enacted in 1986</a:t>
            </a:r>
          </a:p>
          <a:p>
            <a:pPr marL="285750" indent="-28575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Purpose: efficient </a:t>
            </a:r>
            <a:r>
              <a:rPr lang="en-US" altLang="ko-KR" sz="1600" dirty="0">
                <a:latin typeface="Arial" pitchFamily="34" charset="0"/>
                <a:cs typeface="Arial" pitchFamily="34" charset="0"/>
              </a:rPr>
              <a:t>management of vehicles &amp; ensuring performance and safety of </a:t>
            </a:r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vehicles</a:t>
            </a:r>
            <a:endParaRPr lang="en-US" altLang="ko-KR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AutoShape 2"/>
          <p:cNvSpPr>
            <a:spLocks noChangeArrowheads="1"/>
          </p:cNvSpPr>
          <p:nvPr/>
        </p:nvSpPr>
        <p:spPr bwMode="auto">
          <a:xfrm>
            <a:off x="3446463" y="2348880"/>
            <a:ext cx="1814512" cy="527050"/>
          </a:xfrm>
          <a:prstGeom prst="roundRect">
            <a:avLst>
              <a:gd name="adj" fmla="val 8542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600" b="1" dirty="0" smtClean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Vehicle</a:t>
            </a:r>
            <a:endParaRPr lang="en-US" altLang="ko-KR" sz="1600" b="1" dirty="0">
              <a:solidFill>
                <a:schemeClr val="bg1"/>
              </a:solidFill>
              <a:latin typeface="Calibri" pitchFamily="34" charset="0"/>
              <a:ea typeface="맑은 고딕" pitchFamily="50" charset="-127"/>
              <a:cs typeface="Arial" charset="0"/>
            </a:endParaRPr>
          </a:p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Management Act</a:t>
            </a:r>
            <a:endParaRPr lang="ko-KR" altLang="en-US" sz="1600" b="1" dirty="0">
              <a:solidFill>
                <a:schemeClr val="bg1"/>
              </a:solidFill>
              <a:latin typeface="Calibri" pitchFamily="34" charset="0"/>
              <a:ea typeface="맑은 고딕" pitchFamily="50" charset="-127"/>
              <a:cs typeface="Arial" charset="0"/>
            </a:endParaRPr>
          </a:p>
        </p:txBody>
      </p:sp>
      <p:sp>
        <p:nvSpPr>
          <p:cNvPr id="40" name="AutoShape 3"/>
          <p:cNvSpPr>
            <a:spLocks noChangeArrowheads="1"/>
          </p:cNvSpPr>
          <p:nvPr/>
        </p:nvSpPr>
        <p:spPr bwMode="auto">
          <a:xfrm>
            <a:off x="269875" y="3734767"/>
            <a:ext cx="912813" cy="750888"/>
          </a:xfrm>
          <a:prstGeom prst="roundRect">
            <a:avLst>
              <a:gd name="adj" fmla="val 3593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Vehicle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Registration</a:t>
            </a:r>
            <a:endParaRPr lang="ko-KR" altLang="en-US" sz="1400" b="1" dirty="0">
              <a:solidFill>
                <a:schemeClr val="bg1"/>
              </a:solidFill>
              <a:latin typeface="Calibri" pitchFamily="34" charset="0"/>
              <a:ea typeface="맑은 고딕" pitchFamily="50" charset="-127"/>
              <a:cs typeface="Arial" charset="0"/>
            </a:endParaRPr>
          </a:p>
        </p:txBody>
      </p:sp>
      <p:sp>
        <p:nvSpPr>
          <p:cNvPr id="41" name="AutoShape 4"/>
          <p:cNvSpPr>
            <a:spLocks noChangeArrowheads="1"/>
          </p:cNvSpPr>
          <p:nvPr/>
        </p:nvSpPr>
        <p:spPr bwMode="auto">
          <a:xfrm>
            <a:off x="1473200" y="3744292"/>
            <a:ext cx="1879600" cy="750888"/>
          </a:xfrm>
          <a:prstGeom prst="roundRect">
            <a:avLst>
              <a:gd name="adj" fmla="val 5287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400" b="1" u="sng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Vehicle Safety </a:t>
            </a:r>
            <a:r>
              <a:rPr lang="en-US" altLang="ko-KR" sz="1400" b="1" u="sng" dirty="0" smtClean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Standards</a:t>
            </a:r>
            <a:endParaRPr lang="en-US" altLang="ko-KR" sz="1400" b="1" u="sng" dirty="0">
              <a:solidFill>
                <a:schemeClr val="bg1"/>
              </a:solidFill>
              <a:latin typeface="Calibri" pitchFamily="34" charset="0"/>
              <a:ea typeface="맑은 고딕" pitchFamily="50" charset="-127"/>
              <a:cs typeface="Arial" charset="0"/>
            </a:endParaRPr>
          </a:p>
          <a:p>
            <a:pPr algn="ctr"/>
            <a:r>
              <a:rPr lang="en-US" altLang="ko-KR" sz="1400" b="1" u="sng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&amp; Self Certification</a:t>
            </a:r>
          </a:p>
        </p:txBody>
      </p:sp>
      <p:sp>
        <p:nvSpPr>
          <p:cNvPr id="42" name="AutoShape 5"/>
          <p:cNvSpPr>
            <a:spLocks noChangeArrowheads="1"/>
          </p:cNvSpPr>
          <p:nvPr/>
        </p:nvSpPr>
        <p:spPr bwMode="auto">
          <a:xfrm>
            <a:off x="3562350" y="3745880"/>
            <a:ext cx="1595438" cy="750887"/>
          </a:xfrm>
          <a:prstGeom prst="roundRect">
            <a:avLst>
              <a:gd name="adj" fmla="val 5287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Vehicle Examination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&amp; Maintenance </a:t>
            </a:r>
            <a:endParaRPr lang="ko-KR" altLang="en-US" sz="1400" b="1" dirty="0">
              <a:solidFill>
                <a:schemeClr val="bg1"/>
              </a:solidFill>
              <a:latin typeface="Calibri" pitchFamily="34" charset="0"/>
              <a:ea typeface="맑은 고딕" pitchFamily="50" charset="-127"/>
              <a:cs typeface="Arial" charset="0"/>
            </a:endParaRPr>
          </a:p>
        </p:txBody>
      </p:sp>
      <p:sp>
        <p:nvSpPr>
          <p:cNvPr id="43" name="AutoShape 6"/>
          <p:cNvSpPr>
            <a:spLocks noChangeArrowheads="1"/>
          </p:cNvSpPr>
          <p:nvPr/>
        </p:nvSpPr>
        <p:spPr bwMode="auto">
          <a:xfrm>
            <a:off x="5376863" y="3745880"/>
            <a:ext cx="863600" cy="750887"/>
          </a:xfrm>
          <a:prstGeom prst="roundRect">
            <a:avLst>
              <a:gd name="adj" fmla="val 6556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Vehicle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Inspection</a:t>
            </a:r>
            <a:endParaRPr lang="ko-KR" altLang="en-US" sz="1400" b="1" dirty="0">
              <a:solidFill>
                <a:schemeClr val="bg1"/>
              </a:solidFill>
              <a:latin typeface="Calibri" pitchFamily="34" charset="0"/>
              <a:ea typeface="맑은 고딕" pitchFamily="50" charset="-127"/>
              <a:cs typeface="Arial" charset="0"/>
            </a:endParaRPr>
          </a:p>
        </p:txBody>
      </p:sp>
      <p:sp>
        <p:nvSpPr>
          <p:cNvPr id="44" name="AutoShape 7"/>
          <p:cNvSpPr>
            <a:spLocks noChangeArrowheads="1"/>
          </p:cNvSpPr>
          <p:nvPr/>
        </p:nvSpPr>
        <p:spPr bwMode="auto">
          <a:xfrm>
            <a:off x="6494463" y="3734767"/>
            <a:ext cx="1065212" cy="750888"/>
          </a:xfrm>
          <a:prstGeom prst="roundRect">
            <a:avLst>
              <a:gd name="adj" fmla="val 4440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Management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of Motor cycle</a:t>
            </a:r>
            <a:endParaRPr lang="ko-KR" altLang="en-US" sz="1400" b="1" dirty="0">
              <a:solidFill>
                <a:schemeClr val="bg1"/>
              </a:solidFill>
              <a:latin typeface="Calibri" pitchFamily="34" charset="0"/>
              <a:ea typeface="맑은 고딕" pitchFamily="50" charset="-127"/>
              <a:cs typeface="Arial" charset="0"/>
            </a:endParaRPr>
          </a:p>
        </p:txBody>
      </p:sp>
      <p:sp>
        <p:nvSpPr>
          <p:cNvPr id="45" name="AutoShape 8"/>
          <p:cNvSpPr>
            <a:spLocks noChangeArrowheads="1"/>
          </p:cNvSpPr>
          <p:nvPr/>
        </p:nvSpPr>
        <p:spPr bwMode="auto">
          <a:xfrm>
            <a:off x="7759700" y="3734767"/>
            <a:ext cx="1060450" cy="750888"/>
          </a:xfrm>
          <a:prstGeom prst="roundRect">
            <a:avLst>
              <a:gd name="adj" fmla="val 3171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400" b="1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Vehicle  </a:t>
            </a:r>
          </a:p>
          <a:p>
            <a:pPr algn="ctr"/>
            <a:r>
              <a:rPr lang="en-US" altLang="ko-KR" sz="1400" b="1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Management</a:t>
            </a:r>
          </a:p>
          <a:p>
            <a:pPr algn="ctr"/>
            <a:r>
              <a:rPr lang="en-US" altLang="ko-KR" sz="1400" b="1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Business</a:t>
            </a:r>
            <a:endParaRPr lang="ko-KR" altLang="en-US" sz="1400" b="1">
              <a:solidFill>
                <a:schemeClr val="bg1"/>
              </a:solidFill>
              <a:latin typeface="Calibri" pitchFamily="34" charset="0"/>
              <a:ea typeface="맑은 고딕" pitchFamily="50" charset="-127"/>
              <a:cs typeface="Arial" charset="0"/>
            </a:endParaRPr>
          </a:p>
        </p:txBody>
      </p:sp>
      <p:sp>
        <p:nvSpPr>
          <p:cNvPr id="46" name="AutoShape 9"/>
          <p:cNvSpPr>
            <a:spLocks noChangeArrowheads="1"/>
          </p:cNvSpPr>
          <p:nvPr/>
        </p:nvSpPr>
        <p:spPr bwMode="auto">
          <a:xfrm>
            <a:off x="3709988" y="4617417"/>
            <a:ext cx="1295400" cy="503238"/>
          </a:xfrm>
          <a:prstGeom prst="roundRect">
            <a:avLst>
              <a:gd name="adj" fmla="val 9148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Supplementary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Rules</a:t>
            </a:r>
          </a:p>
        </p:txBody>
      </p:sp>
      <p:sp>
        <p:nvSpPr>
          <p:cNvPr id="47" name="AutoShape 10"/>
          <p:cNvSpPr>
            <a:spLocks noChangeArrowheads="1"/>
          </p:cNvSpPr>
          <p:nvPr/>
        </p:nvSpPr>
        <p:spPr bwMode="auto">
          <a:xfrm>
            <a:off x="3708400" y="5225430"/>
            <a:ext cx="1295400" cy="503237"/>
          </a:xfrm>
          <a:prstGeom prst="roundRect">
            <a:avLst>
              <a:gd name="adj" fmla="val 6625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400" b="1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Penalty</a:t>
            </a:r>
          </a:p>
        </p:txBody>
      </p:sp>
      <p:sp>
        <p:nvSpPr>
          <p:cNvPr id="48" name="AutoShape 11"/>
          <p:cNvSpPr>
            <a:spLocks noChangeArrowheads="1"/>
          </p:cNvSpPr>
          <p:nvPr/>
        </p:nvSpPr>
        <p:spPr bwMode="auto">
          <a:xfrm>
            <a:off x="3375025" y="5846142"/>
            <a:ext cx="1958975" cy="503238"/>
          </a:xfrm>
          <a:prstGeom prst="roundRect">
            <a:avLst>
              <a:gd name="adj" fmla="val 7884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400" b="1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Special Cases of Handling </a:t>
            </a:r>
          </a:p>
          <a:p>
            <a:pPr algn="ctr"/>
            <a:r>
              <a:rPr lang="en-US" altLang="ko-KR" sz="1400" b="1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Violation Acts</a:t>
            </a:r>
          </a:p>
        </p:txBody>
      </p:sp>
      <p:sp>
        <p:nvSpPr>
          <p:cNvPr id="49" name="AutoShape 12"/>
          <p:cNvSpPr>
            <a:spLocks noChangeArrowheads="1"/>
          </p:cNvSpPr>
          <p:nvPr/>
        </p:nvSpPr>
        <p:spPr bwMode="auto">
          <a:xfrm>
            <a:off x="3709988" y="2971180"/>
            <a:ext cx="1295400" cy="503237"/>
          </a:xfrm>
          <a:prstGeom prst="roundRect">
            <a:avLst>
              <a:gd name="adj" fmla="val 12935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General Rules</a:t>
            </a:r>
            <a:endParaRPr lang="ko-KR" altLang="en-US" sz="1400" b="1" dirty="0">
              <a:solidFill>
                <a:schemeClr val="bg1"/>
              </a:solidFill>
              <a:latin typeface="Calibri" pitchFamily="34" charset="0"/>
              <a:ea typeface="맑은 고딕" pitchFamily="50" charset="-127"/>
              <a:cs typeface="Arial" charset="0"/>
            </a:endParaRPr>
          </a:p>
        </p:txBody>
      </p:sp>
      <p:cxnSp>
        <p:nvCxnSpPr>
          <p:cNvPr id="50" name="AutoShape 13"/>
          <p:cNvCxnSpPr>
            <a:cxnSpLocks noChangeShapeType="1"/>
            <a:stCxn id="39" idx="2"/>
            <a:endCxn id="49" idx="0"/>
          </p:cNvCxnSpPr>
          <p:nvPr/>
        </p:nvCxnSpPr>
        <p:spPr bwMode="auto">
          <a:xfrm>
            <a:off x="4352925" y="2875930"/>
            <a:ext cx="4763" cy="952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" name="AutoShape 14"/>
          <p:cNvCxnSpPr>
            <a:cxnSpLocks noChangeShapeType="1"/>
          </p:cNvCxnSpPr>
          <p:nvPr/>
        </p:nvCxnSpPr>
        <p:spPr bwMode="auto">
          <a:xfrm flipH="1">
            <a:off x="4356100" y="3474417"/>
            <a:ext cx="1588" cy="2714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" name="AutoShape 15"/>
          <p:cNvCxnSpPr>
            <a:cxnSpLocks noChangeShapeType="1"/>
            <a:stCxn id="40" idx="0"/>
            <a:endCxn id="45" idx="0"/>
          </p:cNvCxnSpPr>
          <p:nvPr/>
        </p:nvCxnSpPr>
        <p:spPr bwMode="auto">
          <a:xfrm rot="5400000" flipH="1" flipV="1">
            <a:off x="4507707" y="-47452"/>
            <a:ext cx="12700" cy="7564437"/>
          </a:xfrm>
          <a:prstGeom prst="bentConnector3">
            <a:avLst>
              <a:gd name="adj1" fmla="val 1084912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" name="AutoShape 18"/>
          <p:cNvCxnSpPr>
            <a:cxnSpLocks noChangeShapeType="1"/>
            <a:stCxn id="42" idx="2"/>
            <a:endCxn id="46" idx="0"/>
          </p:cNvCxnSpPr>
          <p:nvPr/>
        </p:nvCxnSpPr>
        <p:spPr bwMode="auto">
          <a:xfrm flipH="1">
            <a:off x="4357688" y="4496767"/>
            <a:ext cx="3175" cy="120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4" name="AutoShape 19"/>
          <p:cNvCxnSpPr>
            <a:cxnSpLocks noChangeShapeType="1"/>
            <a:stCxn id="47" idx="0"/>
            <a:endCxn id="46" idx="2"/>
          </p:cNvCxnSpPr>
          <p:nvPr/>
        </p:nvCxnSpPr>
        <p:spPr bwMode="auto">
          <a:xfrm flipV="1">
            <a:off x="4356100" y="5120655"/>
            <a:ext cx="1588" cy="1047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" name="AutoShape 20"/>
          <p:cNvCxnSpPr>
            <a:cxnSpLocks noChangeShapeType="1"/>
            <a:stCxn id="48" idx="0"/>
            <a:endCxn id="47" idx="2"/>
          </p:cNvCxnSpPr>
          <p:nvPr/>
        </p:nvCxnSpPr>
        <p:spPr bwMode="auto">
          <a:xfrm flipV="1">
            <a:off x="4354513" y="5728667"/>
            <a:ext cx="1587" cy="1174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6" name="Line 28"/>
          <p:cNvSpPr>
            <a:spLocks noChangeShapeType="1"/>
          </p:cNvSpPr>
          <p:nvPr/>
        </p:nvSpPr>
        <p:spPr bwMode="auto">
          <a:xfrm>
            <a:off x="2411413" y="3603005"/>
            <a:ext cx="0" cy="136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>
              <a:latin typeface="Calibri" pitchFamily="34" charset="0"/>
            </a:endParaRPr>
          </a:p>
        </p:txBody>
      </p:sp>
      <p:sp>
        <p:nvSpPr>
          <p:cNvPr id="57" name="Line 29"/>
          <p:cNvSpPr>
            <a:spLocks noChangeShapeType="1"/>
          </p:cNvSpPr>
          <p:nvPr/>
        </p:nvSpPr>
        <p:spPr bwMode="auto">
          <a:xfrm>
            <a:off x="5797550" y="3603005"/>
            <a:ext cx="0" cy="136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>
              <a:latin typeface="Calibri" pitchFamily="34" charset="0"/>
            </a:endParaRPr>
          </a:p>
        </p:txBody>
      </p:sp>
      <p:sp>
        <p:nvSpPr>
          <p:cNvPr id="58" name="Line 30"/>
          <p:cNvSpPr>
            <a:spLocks noChangeShapeType="1"/>
          </p:cNvSpPr>
          <p:nvPr/>
        </p:nvSpPr>
        <p:spPr bwMode="auto">
          <a:xfrm>
            <a:off x="7024688" y="3603005"/>
            <a:ext cx="0" cy="136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>
              <a:latin typeface="Calibri" pitchFamily="34" charset="0"/>
            </a:endParaRPr>
          </a:p>
        </p:txBody>
      </p:sp>
      <p:sp>
        <p:nvSpPr>
          <p:cNvPr id="59" name="직사각형 30"/>
          <p:cNvSpPr>
            <a:spLocks noChangeArrowheads="1"/>
          </p:cNvSpPr>
          <p:nvPr/>
        </p:nvSpPr>
        <p:spPr bwMode="auto">
          <a:xfrm>
            <a:off x="35496" y="5178678"/>
            <a:ext cx="44831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ko-KR" sz="1600" dirty="0">
                <a:solidFill>
                  <a:srgbClr val="0033CC"/>
                </a:solidFill>
                <a:latin typeface="Calibri" pitchFamily="34" charset="0"/>
              </a:rPr>
              <a:t> -  </a:t>
            </a:r>
            <a:r>
              <a:rPr lang="en-US" altLang="ko-KR" sz="1600" dirty="0">
                <a:latin typeface="Calibri" pitchFamily="34" charset="0"/>
              </a:rPr>
              <a:t>Legal Basis :  Article </a:t>
            </a:r>
            <a:r>
              <a:rPr lang="en-US" altLang="ko-KR" sz="1600" dirty="0" smtClean="0">
                <a:latin typeface="Calibri" pitchFamily="34" charset="0"/>
              </a:rPr>
              <a:t>29 enacted in 2003</a:t>
            </a:r>
            <a:endParaRPr lang="en-US" altLang="ko-KR" sz="1600" dirty="0">
              <a:latin typeface="Calibri" pitchFamily="34" charset="0"/>
            </a:endParaRPr>
          </a:p>
        </p:txBody>
      </p:sp>
      <p:sp>
        <p:nvSpPr>
          <p:cNvPr id="60" name="Text Box 6"/>
          <p:cNvSpPr txBox="1">
            <a:spLocks noChangeArrowheads="1"/>
          </p:cNvSpPr>
          <p:nvPr/>
        </p:nvSpPr>
        <p:spPr bwMode="auto">
          <a:xfrm>
            <a:off x="39391" y="4917465"/>
            <a:ext cx="368711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  <a:scene3d>
              <a:camera prst="orthographicFront"/>
              <a:lightRig rig="threePt" dir="t"/>
            </a:scene3d>
            <a:sp3d>
              <a:bevelT w="0" h="38100"/>
              <a:contourClr>
                <a:schemeClr val="bg1"/>
              </a:contourClr>
            </a:sp3d>
          </a:bodyPr>
          <a:lstStyle/>
          <a:p>
            <a:pPr marL="180975" indent="-18097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ko-KR" sz="1600" b="1" dirty="0" smtClean="0">
                <a:solidFill>
                  <a:srgbClr val="003300"/>
                </a:solidFill>
                <a:latin typeface="Calibri" pitchFamily="34" charset="0"/>
                <a:cs typeface="Arial" pitchFamily="34" charset="0"/>
              </a:rPr>
              <a:t>Korea Motor Vehicles </a:t>
            </a:r>
            <a:r>
              <a:rPr lang="en-US" altLang="ko-KR" sz="1600" b="1" dirty="0">
                <a:solidFill>
                  <a:srgbClr val="003300"/>
                </a:solidFill>
                <a:latin typeface="Calibri" pitchFamily="34" charset="0"/>
                <a:cs typeface="Arial" pitchFamily="34" charset="0"/>
              </a:rPr>
              <a:t>Safety </a:t>
            </a:r>
            <a:r>
              <a:rPr lang="en-US" altLang="ko-KR" sz="1600" b="1" dirty="0" smtClean="0">
                <a:solidFill>
                  <a:srgbClr val="003300"/>
                </a:solidFill>
                <a:latin typeface="Calibri" pitchFamily="34" charset="0"/>
                <a:cs typeface="Arial" pitchFamily="34" charset="0"/>
              </a:rPr>
              <a:t>Standards</a:t>
            </a:r>
            <a:endParaRPr kumimoji="0" lang="en-US" altLang="ko-KR" sz="1600" b="1" dirty="0">
              <a:solidFill>
                <a:srgbClr val="0033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 rot="10800000" flipH="1" flipV="1">
            <a:off x="350162" y="908721"/>
            <a:ext cx="7750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en-US" altLang="ko-KR" sz="2000" b="1" dirty="0" smtClean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Motor </a:t>
            </a:r>
            <a:r>
              <a:rPr lang="en-US" altLang="ko-KR" sz="2000" b="1" dirty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Vehicle Management </a:t>
            </a:r>
            <a:r>
              <a:rPr lang="en-US" altLang="ko-KR" sz="2000" b="1" dirty="0" smtClean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ACT</a:t>
            </a:r>
            <a:endParaRPr lang="ko-KR" altLang="en-US" sz="2000" b="1" dirty="0">
              <a:solidFill>
                <a:srgbClr val="0070C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5" name="직사각형 30"/>
          <p:cNvSpPr>
            <a:spLocks noChangeArrowheads="1"/>
          </p:cNvSpPr>
          <p:nvPr/>
        </p:nvSpPr>
        <p:spPr bwMode="auto">
          <a:xfrm>
            <a:off x="5129460" y="5178678"/>
            <a:ext cx="44831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altLang="ko-KR" sz="1600" dirty="0">
                <a:solidFill>
                  <a:srgbClr val="0033CC"/>
                </a:solidFill>
                <a:latin typeface="Calibri" pitchFamily="34" charset="0"/>
              </a:rPr>
              <a:t> -  </a:t>
            </a:r>
            <a:r>
              <a:rPr lang="en-US" altLang="ko-KR" sz="1600" dirty="0">
                <a:latin typeface="Calibri" pitchFamily="34" charset="0"/>
              </a:rPr>
              <a:t>Legal Basis :  Article 30 </a:t>
            </a:r>
            <a:r>
              <a:rPr lang="en-US" altLang="ko-KR" sz="1600" dirty="0" smtClean="0">
                <a:latin typeface="Calibri" pitchFamily="34" charset="0"/>
              </a:rPr>
              <a:t>enacted in 2003</a:t>
            </a:r>
            <a:endParaRPr lang="en-US" altLang="ko-KR" sz="1600" dirty="0">
              <a:latin typeface="Calibri" pitchFamily="34" charset="0"/>
            </a:endParaRPr>
          </a:p>
        </p:txBody>
      </p:sp>
      <p:sp>
        <p:nvSpPr>
          <p:cNvPr id="36" name="Text Box 6"/>
          <p:cNvSpPr txBox="1">
            <a:spLocks noChangeArrowheads="1"/>
          </p:cNvSpPr>
          <p:nvPr/>
        </p:nvSpPr>
        <p:spPr bwMode="auto">
          <a:xfrm>
            <a:off x="5192778" y="4917465"/>
            <a:ext cx="303978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orthographicFront"/>
              <a:lightRig rig="threePt" dir="t"/>
            </a:scene3d>
            <a:sp3d>
              <a:bevelT w="0" h="38100"/>
              <a:contourClr>
                <a:schemeClr val="bg1"/>
              </a:contourClr>
            </a:sp3d>
          </a:bodyPr>
          <a:lstStyle/>
          <a:p>
            <a:pPr marL="180975" indent="-180975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altLang="ko-KR" sz="1600" b="1" dirty="0">
                <a:solidFill>
                  <a:srgbClr val="003300"/>
                </a:solidFill>
                <a:latin typeface="Calibri" pitchFamily="34" charset="0"/>
                <a:cs typeface="Arial" pitchFamily="34" charset="0"/>
              </a:rPr>
              <a:t>Self-certification System</a:t>
            </a:r>
          </a:p>
        </p:txBody>
      </p:sp>
      <p:sp>
        <p:nvSpPr>
          <p:cNvPr id="32" name="TextBox 31"/>
          <p:cNvSpPr txBox="1"/>
          <p:nvPr/>
        </p:nvSpPr>
        <p:spPr>
          <a:xfrm rot="10800000" flipH="1" flipV="1">
            <a:off x="62272" y="108154"/>
            <a:ext cx="6672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1</a:t>
            </a:r>
            <a:r>
              <a:rPr lang="en-US" altLang="ko-KR" sz="2000" b="1" dirty="0" smtClean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. Self-Certification System in Korea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5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AutoShape 35"/>
          <p:cNvCxnSpPr>
            <a:cxnSpLocks noChangeShapeType="1"/>
            <a:stCxn id="38" idx="1"/>
            <a:endCxn id="66" idx="3"/>
          </p:cNvCxnSpPr>
          <p:nvPr/>
        </p:nvCxnSpPr>
        <p:spPr bwMode="auto">
          <a:xfrm flipH="1">
            <a:off x="5649045" y="6375127"/>
            <a:ext cx="29138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3" name="_x145219488" descr="EMB0000096415d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7" y="6538041"/>
            <a:ext cx="2398926" cy="28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8534860" y="6583469"/>
            <a:ext cx="6207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150000"/>
              </a:lnSpc>
              <a:buFont typeface="Wingdings" pitchFamily="2" charset="2"/>
              <a:buNone/>
              <a:defRPr/>
            </a:pPr>
            <a:fld id="{C8F1E231-AFA3-4187-95A2-97149B9CF3C5}" type="slidenum">
              <a:rPr lang="ko-KR" altLang="en-US" sz="12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ctr">
                <a:lnSpc>
                  <a:spcPct val="150000"/>
                </a:lnSpc>
                <a:buFont typeface="Wingdings" pitchFamily="2" charset="2"/>
                <a:buNone/>
                <a:defRPr/>
              </a:pPr>
              <a:t>7</a:t>
            </a:fld>
            <a:r>
              <a:rPr lang="en-US" altLang="ko-KR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70"/>
            <a:ext cx="9144000" cy="6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AutoShape 11"/>
          <p:cNvSpPr>
            <a:spLocks noChangeArrowheads="1"/>
          </p:cNvSpPr>
          <p:nvPr/>
        </p:nvSpPr>
        <p:spPr bwMode="auto">
          <a:xfrm>
            <a:off x="539751" y="4436603"/>
            <a:ext cx="2232025" cy="1452562"/>
          </a:xfrm>
          <a:prstGeom prst="roundRect">
            <a:avLst>
              <a:gd name="adj" fmla="val 3912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altLang="ko-KR" sz="1300" b="1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2. Safety Standard of </a:t>
            </a:r>
          </a:p>
          <a:p>
            <a:r>
              <a:rPr lang="en-US" altLang="ko-KR" sz="1300" b="1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   Vehicle &amp; Motor cycles</a:t>
            </a:r>
          </a:p>
          <a:p>
            <a:r>
              <a:rPr lang="en-US" altLang="ko-KR" sz="1300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• Length, width and height </a:t>
            </a:r>
          </a:p>
          <a:p>
            <a:r>
              <a:rPr lang="en-US" altLang="ko-KR" sz="1300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• Gross vehicle weight, etc.</a:t>
            </a:r>
            <a:r>
              <a:rPr lang="ko-KR" altLang="en-US" sz="1300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     </a:t>
            </a:r>
          </a:p>
          <a:p>
            <a:r>
              <a:rPr lang="en-US" altLang="ko-KR" sz="1300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• Driving devices</a:t>
            </a:r>
            <a:r>
              <a:rPr lang="ko-KR" altLang="en-US" sz="1300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                  </a:t>
            </a:r>
          </a:p>
          <a:p>
            <a:r>
              <a:rPr lang="en-US" altLang="ko-KR" sz="1300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• Control devices    </a:t>
            </a:r>
          </a:p>
          <a:p>
            <a:r>
              <a:rPr lang="en-US" altLang="ko-KR" sz="1300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• Lighting devices  </a:t>
            </a:r>
            <a:endParaRPr lang="ko-KR" altLang="en-US" sz="1300" dirty="0">
              <a:solidFill>
                <a:schemeClr val="bg1"/>
              </a:solidFill>
              <a:latin typeface="Calibri" pitchFamily="34" charset="0"/>
              <a:ea typeface="맑은 고딕" pitchFamily="50" charset="-127"/>
              <a:cs typeface="Arial" charset="0"/>
            </a:endParaRPr>
          </a:p>
        </p:txBody>
      </p:sp>
      <p:sp>
        <p:nvSpPr>
          <p:cNvPr id="34" name="AutoShape 12"/>
          <p:cNvSpPr>
            <a:spLocks noChangeArrowheads="1"/>
          </p:cNvSpPr>
          <p:nvPr/>
        </p:nvSpPr>
        <p:spPr bwMode="auto">
          <a:xfrm>
            <a:off x="3060701" y="4436603"/>
            <a:ext cx="2589213" cy="1452562"/>
          </a:xfrm>
          <a:prstGeom prst="roundRect">
            <a:avLst>
              <a:gd name="adj" fmla="val 3556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altLang="ko-KR" sz="1300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3</a:t>
            </a:r>
            <a:r>
              <a:rPr lang="en-US" altLang="ko-KR" sz="1300" b="1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. Safety Standard of </a:t>
            </a:r>
          </a:p>
          <a:p>
            <a:r>
              <a:rPr lang="en-US" altLang="ko-KR" sz="1300" b="1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    Manufactured Vehicles </a:t>
            </a:r>
          </a:p>
          <a:p>
            <a:r>
              <a:rPr lang="en-US" altLang="ko-KR" sz="1300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• Scope</a:t>
            </a:r>
          </a:p>
          <a:p>
            <a:r>
              <a:rPr lang="en-US" altLang="ko-KR" sz="1300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• Acceleration control device </a:t>
            </a:r>
          </a:p>
          <a:p>
            <a:r>
              <a:rPr lang="en-US" altLang="ko-KR" sz="1300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• Brake device</a:t>
            </a:r>
            <a:endParaRPr lang="ko-KR" altLang="en-US" sz="1300" dirty="0">
              <a:solidFill>
                <a:schemeClr val="bg1"/>
              </a:solidFill>
              <a:latin typeface="Calibri" pitchFamily="34" charset="0"/>
              <a:ea typeface="맑은 고딕" pitchFamily="50" charset="-127"/>
              <a:cs typeface="Arial" charset="0"/>
            </a:endParaRPr>
          </a:p>
          <a:p>
            <a:r>
              <a:rPr lang="en-US" altLang="ko-KR" sz="1300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• Collision impact protection</a:t>
            </a:r>
            <a:r>
              <a:rPr lang="ko-KR" altLang="en-US" sz="1300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 </a:t>
            </a:r>
            <a:r>
              <a:rPr lang="en-US" altLang="ko-KR" sz="1300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device</a:t>
            </a:r>
          </a:p>
          <a:p>
            <a:r>
              <a:rPr lang="en-US" altLang="ko-KR" sz="1300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• Pedestrian safety </a:t>
            </a:r>
          </a:p>
        </p:txBody>
      </p:sp>
      <p:sp>
        <p:nvSpPr>
          <p:cNvPr id="35" name="AutoShape 13"/>
          <p:cNvSpPr>
            <a:spLocks noChangeArrowheads="1"/>
          </p:cNvSpPr>
          <p:nvPr/>
        </p:nvSpPr>
        <p:spPr bwMode="auto">
          <a:xfrm>
            <a:off x="5940426" y="4436603"/>
            <a:ext cx="2887663" cy="1452562"/>
          </a:xfrm>
          <a:prstGeom prst="roundRect">
            <a:avLst>
              <a:gd name="adj" fmla="val 5620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altLang="ko-KR" sz="1300" b="1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4. Supplementary Rules</a:t>
            </a:r>
            <a:endParaRPr lang="ko-KR" altLang="en-US" sz="1300" b="1">
              <a:solidFill>
                <a:schemeClr val="bg1"/>
              </a:solidFill>
              <a:latin typeface="Calibri" pitchFamily="34" charset="0"/>
              <a:ea typeface="맑은 고딕" pitchFamily="50" charset="-127"/>
              <a:cs typeface="Arial" charset="0"/>
            </a:endParaRPr>
          </a:p>
          <a:p>
            <a:r>
              <a:rPr lang="en-US" altLang="ko-KR" sz="130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• Passenger capacity, </a:t>
            </a:r>
          </a:p>
          <a:p>
            <a:r>
              <a:rPr lang="en-US" altLang="ko-KR" sz="130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   Maximum loading capacity</a:t>
            </a:r>
          </a:p>
          <a:p>
            <a:r>
              <a:rPr lang="en-US" altLang="ko-KR" sz="130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• Special case of criterion application</a:t>
            </a:r>
          </a:p>
          <a:p>
            <a:r>
              <a:rPr lang="en-US" altLang="ko-KR" sz="130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• Tolerance of dimension</a:t>
            </a:r>
          </a:p>
          <a:p>
            <a:r>
              <a:rPr lang="en-US" altLang="ko-KR" sz="130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• Notification of test method</a:t>
            </a:r>
          </a:p>
        </p:txBody>
      </p:sp>
      <p:sp>
        <p:nvSpPr>
          <p:cNvPr id="36" name="AutoShape 19"/>
          <p:cNvSpPr>
            <a:spLocks noChangeArrowheads="1"/>
          </p:cNvSpPr>
          <p:nvPr/>
        </p:nvSpPr>
        <p:spPr bwMode="auto">
          <a:xfrm>
            <a:off x="3382963" y="3231629"/>
            <a:ext cx="1943100" cy="941388"/>
          </a:xfrm>
          <a:prstGeom prst="roundRect">
            <a:avLst>
              <a:gd name="adj" fmla="val 7421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altLang="ko-KR" sz="1300" b="1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1. General Rules</a:t>
            </a:r>
            <a:endParaRPr lang="ko-KR" altLang="en-US" sz="1300" b="1">
              <a:solidFill>
                <a:schemeClr val="bg1"/>
              </a:solidFill>
              <a:latin typeface="Calibri" pitchFamily="34" charset="0"/>
              <a:ea typeface="맑은 고딕" pitchFamily="50" charset="-127"/>
              <a:cs typeface="Arial" charset="0"/>
            </a:endParaRPr>
          </a:p>
          <a:p>
            <a:r>
              <a:rPr lang="en-US" altLang="ko-KR" sz="130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• Purpose                </a:t>
            </a:r>
          </a:p>
          <a:p>
            <a:r>
              <a:rPr lang="en-US" altLang="ko-KR" sz="130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• Definition Structure        </a:t>
            </a:r>
          </a:p>
          <a:p>
            <a:r>
              <a:rPr lang="en-US" altLang="ko-KR" sz="130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• Equipment Safety</a:t>
            </a:r>
          </a:p>
        </p:txBody>
      </p:sp>
      <p:cxnSp>
        <p:nvCxnSpPr>
          <p:cNvPr id="37" name="AutoShape 22"/>
          <p:cNvCxnSpPr>
            <a:cxnSpLocks noChangeShapeType="1"/>
            <a:stCxn id="36" idx="2"/>
            <a:endCxn id="34" idx="0"/>
          </p:cNvCxnSpPr>
          <p:nvPr/>
        </p:nvCxnSpPr>
        <p:spPr bwMode="auto">
          <a:xfrm>
            <a:off x="4354513" y="4173017"/>
            <a:ext cx="795" cy="26358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" name="AutoShape 32"/>
          <p:cNvSpPr>
            <a:spLocks noChangeArrowheads="1"/>
          </p:cNvSpPr>
          <p:nvPr/>
        </p:nvSpPr>
        <p:spPr bwMode="auto">
          <a:xfrm>
            <a:off x="5940426" y="6015087"/>
            <a:ext cx="2336800" cy="720080"/>
          </a:xfrm>
          <a:prstGeom prst="roundRect">
            <a:avLst>
              <a:gd name="adj" fmla="val 5903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altLang="ko-KR" sz="1300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  </a:t>
            </a:r>
            <a:r>
              <a:rPr lang="en-US" altLang="ko-KR" sz="1300" b="1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Supplementary </a:t>
            </a:r>
            <a:r>
              <a:rPr lang="en-US" altLang="ko-KR" sz="1300" b="1" dirty="0" smtClean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Provisions</a:t>
            </a:r>
            <a:endParaRPr lang="ko-KR" altLang="en-US" sz="1300" dirty="0">
              <a:solidFill>
                <a:schemeClr val="bg1"/>
              </a:solidFill>
              <a:latin typeface="Calibri" pitchFamily="34" charset="0"/>
              <a:ea typeface="맑은 고딕" pitchFamily="50" charset="-127"/>
              <a:cs typeface="Arial" charset="0"/>
            </a:endParaRPr>
          </a:p>
          <a:p>
            <a:r>
              <a:rPr lang="en-US" altLang="ko-KR" sz="1300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• Enforcement date</a:t>
            </a:r>
            <a:endParaRPr lang="ko-KR" altLang="en-US" sz="1300" dirty="0">
              <a:solidFill>
                <a:schemeClr val="bg1"/>
              </a:solidFill>
              <a:latin typeface="Calibri" pitchFamily="34" charset="0"/>
              <a:ea typeface="맑은 고딕" pitchFamily="50" charset="-127"/>
              <a:cs typeface="Arial" charset="0"/>
            </a:endParaRPr>
          </a:p>
          <a:p>
            <a:r>
              <a:rPr lang="en-US" altLang="ko-KR" sz="1300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• Interim measures</a:t>
            </a:r>
            <a:endParaRPr lang="ko-KR" altLang="en-US" sz="1300" dirty="0">
              <a:solidFill>
                <a:schemeClr val="bg1"/>
              </a:solidFill>
              <a:latin typeface="Calibri" pitchFamily="34" charset="0"/>
              <a:ea typeface="맑은 고딕" pitchFamily="50" charset="-127"/>
              <a:cs typeface="Arial" charset="0"/>
            </a:endParaRPr>
          </a:p>
        </p:txBody>
      </p:sp>
      <p:cxnSp>
        <p:nvCxnSpPr>
          <p:cNvPr id="64" name="AutoShape 33"/>
          <p:cNvCxnSpPr>
            <a:cxnSpLocks noChangeShapeType="1"/>
          </p:cNvCxnSpPr>
          <p:nvPr/>
        </p:nvCxnSpPr>
        <p:spPr bwMode="auto">
          <a:xfrm rot="5400000" flipH="1" flipV="1">
            <a:off x="4520408" y="1616349"/>
            <a:ext cx="12700" cy="5729287"/>
          </a:xfrm>
          <a:prstGeom prst="bentConnector3">
            <a:avLst>
              <a:gd name="adj1" fmla="val 180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" name="AutoShape 35"/>
          <p:cNvCxnSpPr>
            <a:cxnSpLocks noChangeShapeType="1"/>
          </p:cNvCxnSpPr>
          <p:nvPr/>
        </p:nvCxnSpPr>
        <p:spPr bwMode="auto">
          <a:xfrm flipH="1" flipV="1">
            <a:off x="4347296" y="5877272"/>
            <a:ext cx="7142" cy="70290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6" name="AutoShape 12"/>
          <p:cNvSpPr>
            <a:spLocks noChangeArrowheads="1"/>
          </p:cNvSpPr>
          <p:nvPr/>
        </p:nvSpPr>
        <p:spPr bwMode="auto">
          <a:xfrm>
            <a:off x="3059832" y="6008886"/>
            <a:ext cx="2589213" cy="732482"/>
          </a:xfrm>
          <a:prstGeom prst="roundRect">
            <a:avLst>
              <a:gd name="adj" fmla="val 3556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altLang="ko-KR" sz="1300" dirty="0" smtClean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3-2</a:t>
            </a:r>
            <a:r>
              <a:rPr lang="en-US" altLang="ko-KR" sz="1300" b="1" dirty="0" smtClean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. Vehicle parts  </a:t>
            </a:r>
            <a:endParaRPr lang="en-US" altLang="ko-KR" sz="1300" b="1" dirty="0">
              <a:solidFill>
                <a:schemeClr val="bg1"/>
              </a:solidFill>
              <a:latin typeface="Calibri" pitchFamily="34" charset="0"/>
              <a:ea typeface="맑은 고딕" pitchFamily="50" charset="-127"/>
              <a:cs typeface="Arial" charset="0"/>
            </a:endParaRPr>
          </a:p>
          <a:p>
            <a:r>
              <a:rPr lang="en-US" altLang="ko-KR" sz="1300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• </a:t>
            </a:r>
            <a:r>
              <a:rPr lang="en-US" altLang="ko-KR" sz="1300" dirty="0" smtClean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Brake hose, Seatbelt, Lighting </a:t>
            </a:r>
          </a:p>
          <a:p>
            <a:r>
              <a:rPr lang="en-US" altLang="ko-KR" sz="1300" dirty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 </a:t>
            </a:r>
            <a:r>
              <a:rPr lang="en-US" altLang="ko-KR" sz="1300" dirty="0" smtClean="0">
                <a:solidFill>
                  <a:schemeClr val="bg1"/>
                </a:solidFill>
                <a:latin typeface="Calibri" pitchFamily="34" charset="0"/>
                <a:ea typeface="맑은 고딕" pitchFamily="50" charset="-127"/>
                <a:cs typeface="Arial" charset="0"/>
              </a:rPr>
              <a:t>  Devices  13items</a:t>
            </a:r>
            <a:endParaRPr lang="en-US" altLang="ko-KR" sz="1300" dirty="0">
              <a:solidFill>
                <a:schemeClr val="bg1"/>
              </a:solidFill>
              <a:latin typeface="Calibri" pitchFamily="34" charset="0"/>
              <a:ea typeface="맑은 고딕" pitchFamily="50" charset="-127"/>
              <a:cs typeface="Arial" charset="0"/>
            </a:endParaRPr>
          </a:p>
        </p:txBody>
      </p:sp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539751" y="1365451"/>
            <a:ext cx="80645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FF"/>
                </a:solidFill>
                <a:latin typeface="Calibri" pitchFamily="34" charset="0"/>
              </a:rPr>
              <a:t>Article </a:t>
            </a:r>
            <a:r>
              <a:rPr lang="en-US" altLang="ko-KR" sz="1600" dirty="0">
                <a:solidFill>
                  <a:srgbClr val="0000FF"/>
                </a:solidFill>
                <a:latin typeface="Calibri" pitchFamily="34" charset="0"/>
              </a:rPr>
              <a:t>29</a:t>
            </a:r>
            <a:r>
              <a:rPr lang="en-US" altLang="ko-KR" sz="1600" dirty="0">
                <a:latin typeface="Calibri" pitchFamily="34" charset="0"/>
              </a:rPr>
              <a:t> (Structure and Devices of Motor Vehicles)(1)</a:t>
            </a:r>
            <a:r>
              <a:rPr lang="en-US" altLang="ko-KR" sz="1600" dirty="0">
                <a:solidFill>
                  <a:srgbClr val="0000FF"/>
                </a:solidFill>
                <a:latin typeface="Calibri" pitchFamily="34" charset="0"/>
              </a:rPr>
              <a:t> If the structure and devices of a motor vehicle as prescribed by Presidential Decree fail to meet the performance requirements and standards required for safe operation</a:t>
            </a:r>
            <a:r>
              <a:rPr lang="en-US" altLang="ko-KR" sz="1600" dirty="0">
                <a:latin typeface="Calibri" pitchFamily="34" charset="0"/>
              </a:rPr>
              <a:t> (hereinafter referred to as </a:t>
            </a:r>
            <a:r>
              <a:rPr lang="en-US" altLang="ko-KR" sz="1600" b="1" dirty="0">
                <a:solidFill>
                  <a:srgbClr val="0000FF"/>
                </a:solidFill>
                <a:latin typeface="Calibri" pitchFamily="34" charset="0"/>
              </a:rPr>
              <a:t>"safety standards for motor vehicles"</a:t>
            </a:r>
            <a:r>
              <a:rPr lang="en-US" altLang="ko-KR" sz="1600" dirty="0">
                <a:latin typeface="Calibri" pitchFamily="34" charset="0"/>
              </a:rPr>
              <a:t>), </a:t>
            </a:r>
            <a:r>
              <a:rPr lang="en-US" altLang="ko-KR" sz="1600" dirty="0">
                <a:solidFill>
                  <a:srgbClr val="0000FF"/>
                </a:solidFill>
                <a:latin typeface="Calibri" pitchFamily="34" charset="0"/>
              </a:rPr>
              <a:t>the motor vehicle shall not be operated</a:t>
            </a:r>
            <a:r>
              <a:rPr lang="en-US" altLang="ko-KR" sz="1600" dirty="0" smtClean="0">
                <a:solidFill>
                  <a:srgbClr val="0000FF"/>
                </a:solidFill>
                <a:latin typeface="Calibri" pitchFamily="34" charset="0"/>
              </a:rPr>
              <a:t>.</a:t>
            </a:r>
            <a:endParaRPr lang="en-US" altLang="ko-KR" sz="1600" dirty="0">
              <a:latin typeface="Calibri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10800000" flipH="1" flipV="1">
            <a:off x="347916" y="2442669"/>
            <a:ext cx="8497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en-US" altLang="ko-KR" sz="2000" b="1" dirty="0" smtClean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Korea Motor Vehicle Safety Standards</a:t>
            </a:r>
            <a:endParaRPr lang="ko-KR" altLang="en-US" sz="2000" b="1" dirty="0">
              <a:solidFill>
                <a:srgbClr val="0070C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10800000" flipH="1" flipV="1">
            <a:off x="350162" y="908721"/>
            <a:ext cx="7750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en-US" altLang="ko-KR" sz="2000" b="1" dirty="0" smtClean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Motor </a:t>
            </a:r>
            <a:r>
              <a:rPr lang="en-US" altLang="ko-KR" sz="2000" b="1" dirty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Vehicle Management ACT, Article </a:t>
            </a:r>
            <a:r>
              <a:rPr lang="en-US" altLang="ko-KR" sz="2000" b="1" dirty="0" smtClean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29</a:t>
            </a:r>
            <a:endParaRPr lang="ko-KR" altLang="en-US" sz="2000" b="1" dirty="0">
              <a:solidFill>
                <a:srgbClr val="0070C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539751" y="2861833"/>
            <a:ext cx="80645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FF"/>
                </a:solidFill>
                <a:latin typeface="Calibri" pitchFamily="34" charset="0"/>
              </a:rPr>
              <a:t>No. </a:t>
            </a:r>
            <a:r>
              <a:rPr lang="en-US" altLang="ko-KR" sz="1600" dirty="0">
                <a:solidFill>
                  <a:srgbClr val="0000FF"/>
                </a:solidFill>
                <a:latin typeface="Calibri" pitchFamily="34" charset="0"/>
              </a:rPr>
              <a:t>465 Ordinance of the Ministry of Land, Infrastructure and </a:t>
            </a:r>
            <a:r>
              <a:rPr lang="en-US" altLang="ko-KR" sz="1600" dirty="0" smtClean="0">
                <a:solidFill>
                  <a:srgbClr val="0000FF"/>
                </a:solidFill>
                <a:latin typeface="Calibri" pitchFamily="34" charset="0"/>
              </a:rPr>
              <a:t>Transport</a:t>
            </a:r>
            <a:endParaRPr lang="en-US" altLang="ko-KR" sz="1600" dirty="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10800000" flipH="1" flipV="1">
            <a:off x="62272" y="108154"/>
            <a:ext cx="6672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1</a:t>
            </a:r>
            <a:r>
              <a:rPr lang="en-US" altLang="ko-KR" sz="2000" b="1" dirty="0" smtClean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. Self-Certification System in Korea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68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_x145219488" descr="EMB0000096415d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7" y="6538041"/>
            <a:ext cx="2398926" cy="28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8534860" y="6583469"/>
            <a:ext cx="6207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150000"/>
              </a:lnSpc>
              <a:buFont typeface="Wingdings" pitchFamily="2" charset="2"/>
              <a:buNone/>
              <a:defRPr/>
            </a:pPr>
            <a:fld id="{C8F1E231-AFA3-4187-95A2-97149B9CF3C5}" type="slidenum">
              <a:rPr lang="ko-KR" altLang="en-US" sz="12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ctr">
                <a:lnSpc>
                  <a:spcPct val="150000"/>
                </a:lnSpc>
                <a:buFont typeface="Wingdings" pitchFamily="2" charset="2"/>
                <a:buNone/>
                <a:defRPr/>
              </a:pPr>
              <a:t>8</a:t>
            </a:fld>
            <a:r>
              <a:rPr lang="en-US" altLang="ko-KR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70"/>
            <a:ext cx="9144000" cy="6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24"/>
          <p:cNvSpPr>
            <a:spLocks noChangeArrowheads="1"/>
          </p:cNvSpPr>
          <p:nvPr/>
        </p:nvSpPr>
        <p:spPr bwMode="auto">
          <a:xfrm>
            <a:off x="533970" y="1700808"/>
            <a:ext cx="800089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ko-KR" sz="1600" dirty="0" smtClean="0">
                <a:latin typeface="Calibri" pitchFamily="34" charset="0"/>
                <a:ea typeface="굴림" pitchFamily="50" charset="-127"/>
              </a:rPr>
              <a:t>Manufacturer </a:t>
            </a:r>
            <a:r>
              <a:rPr lang="en-US" altLang="ko-KR" sz="1600" dirty="0">
                <a:latin typeface="Calibri" pitchFamily="34" charset="0"/>
                <a:ea typeface="굴림" pitchFamily="50" charset="-127"/>
              </a:rPr>
              <a:t>and </a:t>
            </a:r>
            <a:r>
              <a:rPr lang="en-US" altLang="ko-KR" sz="1600" dirty="0" smtClean="0">
                <a:latin typeface="Calibri" pitchFamily="34" charset="0"/>
                <a:ea typeface="굴림" pitchFamily="50" charset="-127"/>
              </a:rPr>
              <a:t>their </a:t>
            </a:r>
            <a:r>
              <a:rPr lang="en-US" altLang="ko-KR" sz="1600" dirty="0">
                <a:latin typeface="Calibri" pitchFamily="34" charset="0"/>
                <a:ea typeface="굴림" pitchFamily="50" charset="-127"/>
              </a:rPr>
              <a:t>safety test facilities should be registered to the Ministry of Land</a:t>
            </a:r>
            <a:r>
              <a:rPr lang="en-US" altLang="ko-KR" sz="1600" dirty="0" smtClean="0">
                <a:latin typeface="Calibri" pitchFamily="34" charset="0"/>
                <a:ea typeface="굴림" pitchFamily="50" charset="-127"/>
              </a:rPr>
              <a:t>, Infrastructure and Transport(MOLIT) </a:t>
            </a:r>
            <a:r>
              <a:rPr lang="en-US" altLang="ko-KR" sz="1600" dirty="0">
                <a:latin typeface="Calibri" pitchFamily="34" charset="0"/>
                <a:ea typeface="굴림" pitchFamily="50" charset="-127"/>
              </a:rPr>
              <a:t>in order to enforce the responsibility of </a:t>
            </a:r>
            <a:r>
              <a:rPr lang="en-US" altLang="ko-KR" sz="1600" dirty="0" smtClean="0">
                <a:latin typeface="Calibri" pitchFamily="34" charset="0"/>
                <a:ea typeface="굴림" pitchFamily="50" charset="-127"/>
              </a:rPr>
              <a:t> </a:t>
            </a:r>
            <a:r>
              <a:rPr lang="en-US" altLang="ko-KR" sz="1600" dirty="0">
                <a:latin typeface="Calibri" pitchFamily="34" charset="0"/>
                <a:ea typeface="굴림" pitchFamily="50" charset="-127"/>
              </a:rPr>
              <a:t>follow-up services including recall to the companies conducting self certification</a:t>
            </a:r>
            <a:r>
              <a:rPr lang="en-US" altLang="ko-KR" sz="1600" dirty="0" smtClean="0">
                <a:latin typeface="Calibri" pitchFamily="34" charset="0"/>
                <a:ea typeface="굴림" pitchFamily="50" charset="-127"/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ko-KR" sz="1600" dirty="0" smtClean="0">
                <a:latin typeface="Calibri" pitchFamily="34" charset="0"/>
                <a:ea typeface="굴림" pitchFamily="50" charset="-127"/>
              </a:rPr>
              <a:t>In </a:t>
            </a:r>
            <a:r>
              <a:rPr lang="en-US" altLang="ko-KR" sz="1600" dirty="0">
                <a:latin typeface="Calibri" pitchFamily="34" charset="0"/>
                <a:ea typeface="굴림" pitchFamily="50" charset="-127"/>
              </a:rPr>
              <a:t>case of imported vehicles, if the Korean representative of the foreign manufacturer </a:t>
            </a:r>
            <a:r>
              <a:rPr lang="en-US" altLang="ko-KR" sz="1600" dirty="0" smtClean="0">
                <a:latin typeface="Calibri" pitchFamily="34" charset="0"/>
                <a:ea typeface="굴림" pitchFamily="50" charset="-127"/>
              </a:rPr>
              <a:t>is   </a:t>
            </a:r>
            <a:r>
              <a:rPr lang="en-US" altLang="ko-KR" sz="1600" dirty="0">
                <a:latin typeface="Calibri" pitchFamily="34" charset="0"/>
                <a:ea typeface="굴림" pitchFamily="50" charset="-127"/>
              </a:rPr>
              <a:t>designated, the corresponding manufacturer is assumed to have the self certification </a:t>
            </a:r>
            <a:r>
              <a:rPr lang="en-US" altLang="ko-KR" sz="1600" dirty="0" smtClean="0">
                <a:latin typeface="Calibri" pitchFamily="34" charset="0"/>
                <a:ea typeface="굴림" pitchFamily="50" charset="-127"/>
              </a:rPr>
              <a:t>  </a:t>
            </a:r>
            <a:r>
              <a:rPr lang="en-US" altLang="ko-KR" sz="1600" dirty="0">
                <a:latin typeface="Calibri" pitchFamily="34" charset="0"/>
                <a:ea typeface="굴림" pitchFamily="50" charset="-127"/>
              </a:rPr>
              <a:t>capability</a:t>
            </a:r>
            <a:r>
              <a:rPr lang="en-US" altLang="ko-KR" sz="1600" dirty="0">
                <a:latin typeface="Calibri" pitchFamily="34" charset="0"/>
              </a:rPr>
              <a:t> </a:t>
            </a:r>
          </a:p>
        </p:txBody>
      </p:sp>
      <p:sp>
        <p:nvSpPr>
          <p:cNvPr id="14" name="Rectangle 27"/>
          <p:cNvSpPr>
            <a:spLocks noChangeArrowheads="1"/>
          </p:cNvSpPr>
          <p:nvPr/>
        </p:nvSpPr>
        <p:spPr bwMode="auto">
          <a:xfrm>
            <a:off x="505395" y="1340768"/>
            <a:ext cx="299133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0066FF"/>
                </a:solidFill>
                <a:latin typeface="Calibri" pitchFamily="34" charset="0"/>
                <a:ea typeface="굴림" pitchFamily="50" charset="-127"/>
              </a:rPr>
              <a:t>1. Manufacturer Registration </a:t>
            </a:r>
          </a:p>
        </p:txBody>
      </p:sp>
      <p:sp>
        <p:nvSpPr>
          <p:cNvPr id="17" name="Rectangle 28"/>
          <p:cNvSpPr>
            <a:spLocks noChangeArrowheads="1"/>
          </p:cNvSpPr>
          <p:nvPr/>
        </p:nvSpPr>
        <p:spPr bwMode="auto">
          <a:xfrm>
            <a:off x="538732" y="3933056"/>
            <a:ext cx="50546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ko-KR" sz="1600" dirty="0" smtClean="0">
                <a:latin typeface="Calibri" pitchFamily="34" charset="0"/>
              </a:rPr>
              <a:t>When the </a:t>
            </a:r>
            <a:r>
              <a:rPr lang="en-US" altLang="ko-KR" sz="1600" dirty="0">
                <a:latin typeface="Calibri" pitchFamily="34" charset="0"/>
              </a:rPr>
              <a:t>self certification </a:t>
            </a:r>
            <a:r>
              <a:rPr lang="en-US" altLang="ko-KR" sz="1600" dirty="0" smtClean="0">
                <a:latin typeface="Calibri" pitchFamily="34" charset="0"/>
              </a:rPr>
              <a:t>is </a:t>
            </a:r>
            <a:r>
              <a:rPr lang="en-US" altLang="ko-KR" sz="1600" dirty="0">
                <a:latin typeface="Calibri" pitchFamily="34" charset="0"/>
              </a:rPr>
              <a:t>completed by the manufacturer, </a:t>
            </a:r>
            <a:r>
              <a:rPr lang="en-US" altLang="ko-KR" sz="1600" dirty="0" smtClean="0">
                <a:latin typeface="Calibri" pitchFamily="34" charset="0"/>
              </a:rPr>
              <a:t>the label of self-certification </a:t>
            </a:r>
            <a:r>
              <a:rPr lang="en-US" altLang="ko-KR" sz="1600" dirty="0">
                <a:latin typeface="Calibri" pitchFamily="34" charset="0"/>
              </a:rPr>
              <a:t>should be displayed in the </a:t>
            </a:r>
            <a:r>
              <a:rPr lang="en-US" altLang="ko-KR" sz="1600" dirty="0" smtClean="0">
                <a:latin typeface="Calibri" pitchFamily="34" charset="0"/>
              </a:rPr>
              <a:t>vehicle.  </a:t>
            </a:r>
            <a:endParaRPr lang="en-US" altLang="ko-KR" sz="1600" dirty="0">
              <a:latin typeface="Calibri" pitchFamily="34" charset="0"/>
            </a:endParaRPr>
          </a:p>
        </p:txBody>
      </p:sp>
      <p:sp>
        <p:nvSpPr>
          <p:cNvPr id="18" name="Rectangle 29"/>
          <p:cNvSpPr>
            <a:spLocks noChangeArrowheads="1"/>
          </p:cNvSpPr>
          <p:nvPr/>
        </p:nvSpPr>
        <p:spPr bwMode="auto">
          <a:xfrm>
            <a:off x="554607" y="3573016"/>
            <a:ext cx="25568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0066FF"/>
                </a:solidFill>
                <a:latin typeface="Calibri" pitchFamily="34" charset="0"/>
              </a:rPr>
              <a:t>2. Self Certification </a:t>
            </a:r>
            <a:r>
              <a:rPr lang="en-US" altLang="ko-KR" b="1" dirty="0" smtClean="0">
                <a:solidFill>
                  <a:srgbClr val="0066FF"/>
                </a:solidFill>
                <a:latin typeface="Calibri" pitchFamily="34" charset="0"/>
              </a:rPr>
              <a:t>Label</a:t>
            </a:r>
            <a:endParaRPr lang="ko-KR" altLang="en-US" b="1" dirty="0">
              <a:solidFill>
                <a:srgbClr val="0066FF"/>
              </a:solidFill>
              <a:latin typeface="Calibri" pitchFamily="34" charset="0"/>
            </a:endParaRPr>
          </a:p>
        </p:txBody>
      </p:sp>
      <p:sp>
        <p:nvSpPr>
          <p:cNvPr id="19" name="Rectangle 30"/>
          <p:cNvSpPr>
            <a:spLocks noChangeArrowheads="1"/>
          </p:cNvSpPr>
          <p:nvPr/>
        </p:nvSpPr>
        <p:spPr bwMode="auto">
          <a:xfrm>
            <a:off x="486345" y="5297686"/>
            <a:ext cx="821485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ko-KR" sz="1600" dirty="0" smtClean="0">
                <a:latin typeface="Calibri" pitchFamily="34" charset="0"/>
              </a:rPr>
              <a:t>Upon </a:t>
            </a:r>
            <a:r>
              <a:rPr lang="en-US" altLang="ko-KR" sz="1600" dirty="0">
                <a:latin typeface="Calibri" pitchFamily="34" charset="0"/>
              </a:rPr>
              <a:t>the completion of the self certification, the </a:t>
            </a:r>
            <a:r>
              <a:rPr lang="en-US" altLang="ko-KR" sz="1600" dirty="0" smtClean="0">
                <a:latin typeface="Calibri" pitchFamily="34" charset="0"/>
              </a:rPr>
              <a:t>vehicle specification should be notified </a:t>
            </a:r>
            <a:r>
              <a:rPr lang="en-US" altLang="ko-KR" sz="1600" dirty="0">
                <a:latin typeface="Calibri" pitchFamily="34" charset="0"/>
              </a:rPr>
              <a:t>to </a:t>
            </a:r>
            <a:r>
              <a:rPr lang="en-US" altLang="ko-KR" sz="1600" dirty="0" smtClean="0">
                <a:latin typeface="Calibri" pitchFamily="34" charset="0"/>
              </a:rPr>
              <a:t>the Performance Test Agent(National Vehicle Management Network System).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ko-KR" sz="1600" dirty="0" smtClean="0">
                <a:latin typeface="Calibri" pitchFamily="34" charset="0"/>
              </a:rPr>
              <a:t>Then, manufacturer can get the Vehicle Specification Number which will be used for their vehicle registration through the National Vehicle Management Network System.</a:t>
            </a:r>
            <a:r>
              <a:rPr lang="en-US" altLang="ko-KR" sz="1600" dirty="0">
                <a:latin typeface="Calibri" pitchFamily="34" charset="0"/>
              </a:rPr>
              <a:t>        </a:t>
            </a:r>
          </a:p>
        </p:txBody>
      </p:sp>
      <p:sp>
        <p:nvSpPr>
          <p:cNvPr id="20" name="Rectangle 31"/>
          <p:cNvSpPr>
            <a:spLocks noChangeArrowheads="1"/>
          </p:cNvSpPr>
          <p:nvPr/>
        </p:nvSpPr>
        <p:spPr bwMode="auto">
          <a:xfrm>
            <a:off x="564132" y="5013176"/>
            <a:ext cx="33957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ko-KR" b="1" dirty="0">
                <a:solidFill>
                  <a:srgbClr val="0066FF"/>
                </a:solidFill>
                <a:latin typeface="Calibri" pitchFamily="34" charset="0"/>
              </a:rPr>
              <a:t>3. </a:t>
            </a:r>
            <a:r>
              <a:rPr lang="en-US" altLang="ko-KR" b="1" dirty="0" smtClean="0">
                <a:solidFill>
                  <a:srgbClr val="0066FF"/>
                </a:solidFill>
                <a:latin typeface="Calibri" pitchFamily="34" charset="0"/>
              </a:rPr>
              <a:t>Notify the Vehicle Specification</a:t>
            </a:r>
            <a:endParaRPr lang="en-US" altLang="ko-KR" b="1" dirty="0">
              <a:solidFill>
                <a:srgbClr val="0066FF"/>
              </a:solidFill>
              <a:latin typeface="Calibri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10800000" flipH="1" flipV="1">
            <a:off x="350162" y="908721"/>
            <a:ext cx="84950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en-US" altLang="ko-KR" sz="2000" b="1" dirty="0" smtClean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How to do the Self-Certification System in Korea?</a:t>
            </a:r>
            <a:endParaRPr lang="ko-KR" altLang="en-US" sz="2000" b="1" dirty="0">
              <a:solidFill>
                <a:srgbClr val="0070C0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399" y="3484344"/>
            <a:ext cx="3251801" cy="1528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28"/>
          <p:cNvSpPr>
            <a:spLocks noChangeArrowheads="1"/>
          </p:cNvSpPr>
          <p:nvPr/>
        </p:nvSpPr>
        <p:spPr bwMode="auto">
          <a:xfrm>
            <a:off x="7212493" y="3703503"/>
            <a:ext cx="182400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ko-KR" sz="1400" dirty="0" smtClean="0">
                <a:latin typeface="Calibri" pitchFamily="34" charset="0"/>
              </a:rPr>
              <a:t>Self Certification Label</a:t>
            </a:r>
            <a:endParaRPr lang="en-US" altLang="ko-KR" sz="1400" dirty="0">
              <a:latin typeface="Calibr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rot="10800000" flipH="1" flipV="1">
            <a:off x="62272" y="108154"/>
            <a:ext cx="6672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1</a:t>
            </a:r>
            <a:r>
              <a:rPr lang="en-US" altLang="ko-KR" sz="2000" b="1" dirty="0" smtClean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. Self-Certification System in Korea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80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H="1" flipV="1">
            <a:off x="347916" y="908721"/>
            <a:ext cx="6672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lang="en-US" altLang="ko-KR" sz="2000" b="1" dirty="0" smtClean="0">
                <a:solidFill>
                  <a:srgbClr val="0070C0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Implementing procedure of Self-Certification System</a:t>
            </a:r>
            <a:endParaRPr lang="ko-KR" altLang="en-US" sz="2000" b="1" dirty="0">
              <a:solidFill>
                <a:srgbClr val="0070C0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3" name="_x145219488" descr="EMB0000096415d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7" y="6538041"/>
            <a:ext cx="2398926" cy="283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8534860" y="6583469"/>
            <a:ext cx="6207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150000"/>
              </a:lnSpc>
              <a:buFont typeface="Wingdings" pitchFamily="2" charset="2"/>
              <a:buNone/>
              <a:defRPr/>
            </a:pPr>
            <a:fld id="{C8F1E231-AFA3-4187-95A2-97149B9CF3C5}" type="slidenum">
              <a:rPr lang="ko-KR" altLang="en-US" sz="12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ctr">
                <a:lnSpc>
                  <a:spcPct val="150000"/>
                </a:lnSpc>
                <a:buFont typeface="Wingdings" pitchFamily="2" charset="2"/>
                <a:buNone/>
                <a:defRPr/>
              </a:pPr>
              <a:t>9</a:t>
            </a:fld>
            <a:r>
              <a:rPr lang="en-US" altLang="ko-KR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4270"/>
            <a:ext cx="9144000" cy="62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611560" y="1393031"/>
            <a:ext cx="47529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defRPr sz="2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 sz="2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 sz="2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 sz="2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 sz="2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en-US" altLang="ko-KR" sz="1600" dirty="0"/>
              <a:t>&lt;Procedure of </a:t>
            </a:r>
            <a:r>
              <a:rPr lang="en-US" altLang="ko-KR" sz="1600" dirty="0" smtClean="0"/>
              <a:t> Self-Certification</a:t>
            </a:r>
            <a:r>
              <a:rPr lang="en-US" altLang="ko-KR" sz="1600" dirty="0"/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 rot="10800000" flipH="1" flipV="1">
            <a:off x="62272" y="108154"/>
            <a:ext cx="6672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1</a:t>
            </a:r>
            <a:r>
              <a:rPr lang="en-US" altLang="ko-KR" sz="2000" b="1" dirty="0" smtClean="0">
                <a:solidFill>
                  <a:schemeClr val="bg1"/>
                </a:solidFill>
                <a:latin typeface="Calibri" pitchFamily="34" charset="0"/>
                <a:ea typeface="Ebrima" pitchFamily="2" charset="0"/>
                <a:cs typeface="Arial" pitchFamily="34" charset="0"/>
              </a:rPr>
              <a:t>. Self-Certification System in Korea</a:t>
            </a:r>
            <a:endParaRPr lang="ko-KR" altLang="en-US" sz="2000" b="1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67" name="Rectangle 5"/>
          <p:cNvSpPr>
            <a:spLocks noChangeArrowheads="1"/>
          </p:cNvSpPr>
          <p:nvPr/>
        </p:nvSpPr>
        <p:spPr bwMode="auto">
          <a:xfrm>
            <a:off x="450135" y="3269342"/>
            <a:ext cx="865837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68" name="AutoShape 7"/>
          <p:cNvSpPr>
            <a:spLocks noChangeArrowheads="1"/>
          </p:cNvSpPr>
          <p:nvPr/>
        </p:nvSpPr>
        <p:spPr bwMode="auto">
          <a:xfrm>
            <a:off x="2270489" y="1740977"/>
            <a:ext cx="3689154" cy="682118"/>
          </a:xfrm>
          <a:prstGeom prst="flowChartTerminator">
            <a:avLst/>
          </a:prstGeom>
          <a:solidFill>
            <a:schemeClr val="accent1">
              <a:alpha val="48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69" name="Text Box 13"/>
          <p:cNvSpPr txBox="1">
            <a:spLocks noChangeArrowheads="1"/>
          </p:cNvSpPr>
          <p:nvPr/>
        </p:nvSpPr>
        <p:spPr bwMode="auto">
          <a:xfrm>
            <a:off x="2309433" y="1796729"/>
            <a:ext cx="369477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/>
            <a:r>
              <a:rPr lang="en-US" altLang="ko-KR" sz="1300" b="1" dirty="0">
                <a:latin typeface="Times New Roman" panose="02020603050405020304" pitchFamily="18" charset="0"/>
              </a:rPr>
              <a:t>Manufacturer Registration</a:t>
            </a:r>
          </a:p>
          <a:p>
            <a:pPr eaLnBrk="1" hangingPunct="1"/>
            <a:r>
              <a:rPr lang="en-US" altLang="ko-KR" sz="1300" b="1" dirty="0">
                <a:latin typeface="Times New Roman" panose="02020603050405020304" pitchFamily="18" charset="0"/>
              </a:rPr>
              <a:t>(Vehicle Manufacturer, Assembler and Importer)</a:t>
            </a:r>
            <a:endParaRPr lang="ko-KR" altLang="en-US" sz="1300" b="1" dirty="0">
              <a:latin typeface="Times New Roman" panose="02020603050405020304" pitchFamily="18" charset="0"/>
            </a:endParaRPr>
          </a:p>
        </p:txBody>
      </p:sp>
      <p:sp>
        <p:nvSpPr>
          <p:cNvPr id="70" name="Oval 10"/>
          <p:cNvSpPr>
            <a:spLocks noChangeArrowheads="1"/>
          </p:cNvSpPr>
          <p:nvPr/>
        </p:nvSpPr>
        <p:spPr bwMode="auto">
          <a:xfrm>
            <a:off x="2530549" y="3790341"/>
            <a:ext cx="2998862" cy="888409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71" name="Text Box 14"/>
          <p:cNvSpPr txBox="1">
            <a:spLocks noChangeArrowheads="1"/>
          </p:cNvSpPr>
          <p:nvPr/>
        </p:nvSpPr>
        <p:spPr bwMode="auto">
          <a:xfrm>
            <a:off x="2747947" y="3939470"/>
            <a:ext cx="2677180" cy="467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300" b="1" dirty="0">
                <a:latin typeface="Times New Roman" panose="02020603050405020304" pitchFamily="18" charset="0"/>
              </a:rPr>
              <a:t>Manufacturer Self Certification</a:t>
            </a:r>
          </a:p>
          <a:p>
            <a:pPr eaLnBrk="1" hangingPunct="1"/>
            <a:r>
              <a:rPr lang="en-US" altLang="ko-KR" sz="1300" b="1" dirty="0">
                <a:latin typeface="Times New Roman" panose="02020603050405020304" pitchFamily="18" charset="0"/>
              </a:rPr>
              <a:t>(Certification Marking Display)</a:t>
            </a:r>
            <a:endParaRPr lang="ko-KR" altLang="en-US" sz="1300" b="1" dirty="0">
              <a:latin typeface="Times New Roman" panose="02020603050405020304" pitchFamily="18" charset="0"/>
            </a:endParaRPr>
          </a:p>
        </p:txBody>
      </p:sp>
      <p:grpSp>
        <p:nvGrpSpPr>
          <p:cNvPr id="72" name="Group 32"/>
          <p:cNvGrpSpPr>
            <a:grpSpLocks/>
          </p:cNvGrpSpPr>
          <p:nvPr/>
        </p:nvGrpSpPr>
        <p:grpSpPr bwMode="auto">
          <a:xfrm>
            <a:off x="6075069" y="2697146"/>
            <a:ext cx="1772260" cy="1093195"/>
            <a:chOff x="3334" y="754"/>
            <a:chExt cx="1179" cy="726"/>
          </a:xfrm>
        </p:grpSpPr>
        <p:sp>
          <p:nvSpPr>
            <p:cNvPr id="90" name="AutoShape 11"/>
            <p:cNvSpPr>
              <a:spLocks noChangeArrowheads="1"/>
            </p:cNvSpPr>
            <p:nvPr/>
          </p:nvSpPr>
          <p:spPr bwMode="auto">
            <a:xfrm>
              <a:off x="3334" y="754"/>
              <a:ext cx="1179" cy="726"/>
            </a:xfrm>
            <a:prstGeom prst="flowChartDecision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en-US" altLang="ko-KR"/>
            </a:p>
          </p:txBody>
        </p:sp>
        <p:sp>
          <p:nvSpPr>
            <p:cNvPr id="91" name="Text Box 16"/>
            <p:cNvSpPr txBox="1">
              <a:spLocks noChangeArrowheads="1"/>
            </p:cNvSpPr>
            <p:nvPr/>
          </p:nvSpPr>
          <p:spPr bwMode="auto">
            <a:xfrm>
              <a:off x="3468" y="966"/>
              <a:ext cx="86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r>
                <a:rPr lang="en-US" altLang="ko-KR" sz="1200" b="1" dirty="0">
                  <a:latin typeface="Times New Roman" panose="02020603050405020304" pitchFamily="18" charset="0"/>
                </a:rPr>
                <a:t>Technical Review </a:t>
              </a:r>
            </a:p>
            <a:p>
              <a:pPr eaLnBrk="1" hangingPunct="1"/>
              <a:r>
                <a:rPr lang="en-US" altLang="ko-KR" sz="1200" b="1" dirty="0">
                  <a:latin typeface="Times New Roman" panose="02020603050405020304" pitchFamily="18" charset="0"/>
                </a:rPr>
                <a:t>Safety Inspection</a:t>
              </a:r>
              <a:endParaRPr lang="ko-KR" altLang="en-US" sz="1200" b="1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3" name="Group 18"/>
          <p:cNvGrpSpPr>
            <a:grpSpLocks/>
          </p:cNvGrpSpPr>
          <p:nvPr/>
        </p:nvGrpSpPr>
        <p:grpSpPr bwMode="auto">
          <a:xfrm>
            <a:off x="2557362" y="5770438"/>
            <a:ext cx="3273946" cy="644913"/>
            <a:chOff x="975" y="981"/>
            <a:chExt cx="2132" cy="453"/>
          </a:xfrm>
          <a:solidFill>
            <a:schemeClr val="accent1">
              <a:alpha val="50000"/>
            </a:schemeClr>
          </a:solidFill>
        </p:grpSpPr>
        <p:sp>
          <p:nvSpPr>
            <p:cNvPr id="88" name="AutoShape 19"/>
            <p:cNvSpPr>
              <a:spLocks noChangeArrowheads="1"/>
            </p:cNvSpPr>
            <p:nvPr/>
          </p:nvSpPr>
          <p:spPr bwMode="auto">
            <a:xfrm>
              <a:off x="975" y="981"/>
              <a:ext cx="2132" cy="453"/>
            </a:xfrm>
            <a:prstGeom prst="flowChartTerminator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89" name="Text Box 20"/>
            <p:cNvSpPr txBox="1">
              <a:spLocks noChangeArrowheads="1"/>
            </p:cNvSpPr>
            <p:nvPr/>
          </p:nvSpPr>
          <p:spPr bwMode="auto">
            <a:xfrm>
              <a:off x="1273" y="1105"/>
              <a:ext cx="1653" cy="216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400" b="1" dirty="0" smtClean="0">
                  <a:latin typeface="Times New Roman" pitchFamily="18" charset="0"/>
                </a:rPr>
                <a:t>Notification</a:t>
              </a:r>
              <a:r>
                <a:rPr lang="en-US" altLang="ko-KR" sz="1400" b="1" dirty="0" smtClean="0"/>
                <a:t> </a:t>
              </a:r>
              <a:r>
                <a:rPr lang="en-US" altLang="ko-KR" sz="1400" b="1" dirty="0">
                  <a:latin typeface="Times New Roman" pitchFamily="18" charset="0"/>
                </a:rPr>
                <a:t>of Specification</a:t>
              </a:r>
              <a:endParaRPr lang="ko-KR" altLang="en-US" sz="1400" b="1" dirty="0">
                <a:latin typeface="Times New Roman" pitchFamily="18" charset="0"/>
              </a:endParaRPr>
            </a:p>
          </p:txBody>
        </p:sp>
      </p:grpSp>
      <p:sp>
        <p:nvSpPr>
          <p:cNvPr id="74" name="Line 23"/>
          <p:cNvSpPr>
            <a:spLocks noChangeShapeType="1"/>
          </p:cNvSpPr>
          <p:nvPr/>
        </p:nvSpPr>
        <p:spPr bwMode="auto">
          <a:xfrm>
            <a:off x="4029228" y="2424600"/>
            <a:ext cx="0" cy="136574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75" name="Line 24"/>
          <p:cNvSpPr>
            <a:spLocks noChangeShapeType="1"/>
          </p:cNvSpPr>
          <p:nvPr/>
        </p:nvSpPr>
        <p:spPr bwMode="auto">
          <a:xfrm>
            <a:off x="4029228" y="3243743"/>
            <a:ext cx="20458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76" name="Text Box 25"/>
          <p:cNvSpPr txBox="1">
            <a:spLocks noChangeArrowheads="1"/>
          </p:cNvSpPr>
          <p:nvPr/>
        </p:nvSpPr>
        <p:spPr bwMode="auto">
          <a:xfrm>
            <a:off x="4233664" y="2926602"/>
            <a:ext cx="1603173" cy="277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300" dirty="0">
                <a:latin typeface="Times New Roman" panose="02020603050405020304" pitchFamily="18" charset="0"/>
              </a:rPr>
              <a:t>Unqualified</a:t>
            </a:r>
            <a:r>
              <a:rPr lang="en-US" altLang="ko-KR" sz="1300" b="1" dirty="0"/>
              <a:t> </a:t>
            </a:r>
            <a:r>
              <a:rPr lang="en-US" altLang="ko-KR" sz="1300" dirty="0">
                <a:latin typeface="Times New Roman" panose="02020603050405020304" pitchFamily="18" charset="0"/>
              </a:rPr>
              <a:t>Applicant</a:t>
            </a:r>
            <a:endParaRPr lang="ko-KR" altLang="en-US" sz="1300" dirty="0">
              <a:latin typeface="Times New Roman" panose="02020603050405020304" pitchFamily="18" charset="0"/>
            </a:endParaRPr>
          </a:p>
        </p:txBody>
      </p:sp>
      <p:sp>
        <p:nvSpPr>
          <p:cNvPr id="77" name="Line 26"/>
          <p:cNvSpPr>
            <a:spLocks noChangeShapeType="1"/>
          </p:cNvSpPr>
          <p:nvPr/>
        </p:nvSpPr>
        <p:spPr bwMode="auto">
          <a:xfrm>
            <a:off x="4029228" y="4678750"/>
            <a:ext cx="0" cy="1091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78" name="Line 29"/>
          <p:cNvSpPr>
            <a:spLocks noChangeShapeType="1"/>
          </p:cNvSpPr>
          <p:nvPr/>
        </p:nvSpPr>
        <p:spPr bwMode="auto">
          <a:xfrm>
            <a:off x="6960447" y="3790341"/>
            <a:ext cx="1504" cy="40957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79" name="Line 30"/>
          <p:cNvSpPr>
            <a:spLocks noChangeShapeType="1"/>
          </p:cNvSpPr>
          <p:nvPr/>
        </p:nvSpPr>
        <p:spPr bwMode="auto">
          <a:xfrm flipH="1">
            <a:off x="5529411" y="4199913"/>
            <a:ext cx="14325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80" name="AutoShape 33"/>
          <p:cNvSpPr>
            <a:spLocks noChangeArrowheads="1"/>
          </p:cNvSpPr>
          <p:nvPr/>
        </p:nvSpPr>
        <p:spPr bwMode="auto">
          <a:xfrm>
            <a:off x="347916" y="2737963"/>
            <a:ext cx="3576011" cy="752382"/>
          </a:xfrm>
          <a:prstGeom prst="wedgeRectCallout">
            <a:avLst>
              <a:gd name="adj1" fmla="val 38218"/>
              <a:gd name="adj2" fmla="val -8614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300" dirty="0">
                <a:latin typeface="Times New Roman" panose="02020603050405020304" pitchFamily="18" charset="0"/>
              </a:rPr>
              <a:t>The Ministry of Land, </a:t>
            </a:r>
            <a:r>
              <a:rPr lang="en-US" altLang="ko-KR" sz="1300" dirty="0" smtClean="0">
                <a:latin typeface="Times New Roman" panose="02020603050405020304" pitchFamily="18" charset="0"/>
              </a:rPr>
              <a:t>Infrastructure and Transport</a:t>
            </a:r>
          </a:p>
          <a:p>
            <a:pPr eaLnBrk="1" hangingPunct="1"/>
            <a:r>
              <a:rPr lang="en-US" altLang="ko-KR" sz="1300" dirty="0" smtClean="0">
                <a:latin typeface="Times New Roman" panose="02020603050405020304" pitchFamily="18" charset="0"/>
              </a:rPr>
              <a:t>• </a:t>
            </a:r>
            <a:r>
              <a:rPr lang="en-US" altLang="ko-KR" sz="1300" dirty="0">
                <a:latin typeface="Times New Roman" panose="02020603050405020304" pitchFamily="18" charset="0"/>
              </a:rPr>
              <a:t>Identify the capability of self certification</a:t>
            </a:r>
          </a:p>
          <a:p>
            <a:pPr eaLnBrk="1" hangingPunct="1"/>
            <a:r>
              <a:rPr lang="en-US" altLang="ko-K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altLang="ko-KR" sz="1300" dirty="0">
                <a:latin typeface="Times New Roman" panose="02020603050405020304" pitchFamily="18" charset="0"/>
              </a:rPr>
              <a:t>Assign manufacturer registration number</a:t>
            </a:r>
          </a:p>
        </p:txBody>
      </p:sp>
      <p:sp>
        <p:nvSpPr>
          <p:cNvPr id="81" name="AutoShape 34"/>
          <p:cNvSpPr>
            <a:spLocks noChangeArrowheads="1"/>
          </p:cNvSpPr>
          <p:nvPr/>
        </p:nvSpPr>
        <p:spPr bwMode="auto">
          <a:xfrm>
            <a:off x="347917" y="4991954"/>
            <a:ext cx="2726785" cy="478837"/>
          </a:xfrm>
          <a:prstGeom prst="wedgeRectCallout">
            <a:avLst>
              <a:gd name="adj1" fmla="val 40630"/>
              <a:gd name="adj2" fmla="val 117926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hangingPunct="1"/>
            <a:r>
              <a:rPr lang="en-US" altLang="ko-KR" sz="1300" dirty="0">
                <a:latin typeface="Times New Roman" panose="02020603050405020304" pitchFamily="18" charset="0"/>
              </a:rPr>
              <a:t>Performance Research Lab</a:t>
            </a:r>
          </a:p>
          <a:p>
            <a:pPr eaLnBrk="1" hangingPunct="1"/>
            <a:r>
              <a:rPr lang="en-US" altLang="ko-KR" sz="1300" dirty="0">
                <a:latin typeface="Times New Roman" panose="02020603050405020304" pitchFamily="18" charset="0"/>
              </a:rPr>
              <a:t>• Assign specification control number</a:t>
            </a:r>
          </a:p>
        </p:txBody>
      </p:sp>
      <p:grpSp>
        <p:nvGrpSpPr>
          <p:cNvPr id="82" name="Group 37"/>
          <p:cNvGrpSpPr>
            <a:grpSpLocks/>
          </p:cNvGrpSpPr>
          <p:nvPr/>
        </p:nvGrpSpPr>
        <p:grpSpPr bwMode="auto">
          <a:xfrm>
            <a:off x="6013436" y="1934470"/>
            <a:ext cx="3023059" cy="689645"/>
            <a:chOff x="3742" y="618"/>
            <a:chExt cx="1862" cy="458"/>
          </a:xfrm>
        </p:grpSpPr>
        <p:sp>
          <p:nvSpPr>
            <p:cNvPr id="86" name="AutoShape 35"/>
            <p:cNvSpPr>
              <a:spLocks noChangeArrowheads="1"/>
            </p:cNvSpPr>
            <p:nvPr/>
          </p:nvSpPr>
          <p:spPr bwMode="auto">
            <a:xfrm>
              <a:off x="3742" y="618"/>
              <a:ext cx="1814" cy="453"/>
            </a:xfrm>
            <a:prstGeom prst="flowChartProcess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/>
            </a:p>
          </p:txBody>
        </p:sp>
        <p:sp>
          <p:nvSpPr>
            <p:cNvPr id="87" name="Text Box 36"/>
            <p:cNvSpPr txBox="1">
              <a:spLocks noChangeArrowheads="1"/>
            </p:cNvSpPr>
            <p:nvPr/>
          </p:nvSpPr>
          <p:spPr bwMode="auto">
            <a:xfrm>
              <a:off x="3742" y="640"/>
              <a:ext cx="1862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r>
                <a:rPr lang="en-US" altLang="ko-KR" sz="1300" dirty="0">
                  <a:latin typeface="Times New Roman" panose="02020603050405020304" pitchFamily="18" charset="0"/>
                </a:rPr>
                <a:t>• Manufacturer, Assembler, and Importer </a:t>
              </a:r>
            </a:p>
            <a:p>
              <a:pPr eaLnBrk="1" hangingPunct="1"/>
              <a:r>
                <a:rPr lang="en-US" altLang="ko-KR" sz="1300" dirty="0">
                  <a:latin typeface="Times New Roman" panose="02020603050405020304" pitchFamily="18" charset="0"/>
                </a:rPr>
                <a:t>  Applying for Self Certification</a:t>
              </a:r>
            </a:p>
            <a:p>
              <a:pPr eaLnBrk="1" hangingPunct="1"/>
              <a:r>
                <a:rPr lang="en-US" altLang="ko-KR" sz="1300" dirty="0">
                  <a:latin typeface="Times New Roman" panose="02020603050405020304" pitchFamily="18" charset="0"/>
                </a:rPr>
                <a:t>• Change Registration</a:t>
              </a:r>
              <a:endParaRPr lang="ko-KR" altLang="en-US" sz="1300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3" name="Group 39"/>
          <p:cNvGrpSpPr>
            <a:grpSpLocks/>
          </p:cNvGrpSpPr>
          <p:nvPr/>
        </p:nvGrpSpPr>
        <p:grpSpPr bwMode="auto">
          <a:xfrm>
            <a:off x="5802991" y="4746511"/>
            <a:ext cx="3155573" cy="682119"/>
            <a:chOff x="3742" y="618"/>
            <a:chExt cx="1836" cy="453"/>
          </a:xfrm>
        </p:grpSpPr>
        <p:sp>
          <p:nvSpPr>
            <p:cNvPr id="84" name="AutoShape 40"/>
            <p:cNvSpPr>
              <a:spLocks noChangeArrowheads="1"/>
            </p:cNvSpPr>
            <p:nvPr/>
          </p:nvSpPr>
          <p:spPr bwMode="auto">
            <a:xfrm>
              <a:off x="3742" y="618"/>
              <a:ext cx="1814" cy="453"/>
            </a:xfrm>
            <a:prstGeom prst="flowChartProcess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endParaRPr lang="ko-KR" altLang="en-US"/>
            </a:p>
          </p:txBody>
        </p:sp>
        <p:sp>
          <p:nvSpPr>
            <p:cNvPr id="85" name="Text Box 41"/>
            <p:cNvSpPr txBox="1">
              <a:spLocks noChangeArrowheads="1"/>
            </p:cNvSpPr>
            <p:nvPr/>
          </p:nvSpPr>
          <p:spPr bwMode="auto">
            <a:xfrm>
              <a:off x="3742" y="623"/>
              <a:ext cx="1836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eaLnBrk="1" hangingPunct="1"/>
              <a:r>
                <a:rPr lang="en-US" altLang="ko-KR" sz="1300" dirty="0">
                  <a:latin typeface="Times New Roman" panose="02020603050405020304" pitchFamily="18" charset="0"/>
                </a:rPr>
                <a:t>• Compliance of self certification criteria</a:t>
              </a:r>
            </a:p>
            <a:p>
              <a:pPr eaLnBrk="1" hangingPunct="1"/>
              <a:r>
                <a:rPr lang="en-US" altLang="ko-KR" sz="1300" dirty="0">
                  <a:latin typeface="Times New Roman" panose="02020603050405020304" pitchFamily="18" charset="0"/>
                </a:rPr>
                <a:t>• Advance checking of important items </a:t>
              </a:r>
            </a:p>
            <a:p>
              <a:pPr eaLnBrk="1" hangingPunct="1"/>
              <a:r>
                <a:rPr lang="en-US" altLang="ko-KR" sz="1300" dirty="0">
                  <a:latin typeface="Times New Roman" panose="02020603050405020304" pitchFamily="18" charset="0"/>
                </a:rPr>
                <a:t>   related to safety</a:t>
              </a:r>
              <a:endParaRPr lang="ko-KR" altLang="en-US" sz="1300" dirty="0">
                <a:latin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84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2347</TotalTime>
  <Words>2280</Words>
  <Application>Microsoft Office PowerPoint</Application>
  <PresentationFormat>화면 슬라이드 쇼(4:3)</PresentationFormat>
  <Paragraphs>510</Paragraphs>
  <Slides>19</Slides>
  <Notes>19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33" baseType="lpstr">
      <vt:lpstr>Arial Unicode MS</vt:lpstr>
      <vt:lpstr>HY수평선B</vt:lpstr>
      <vt:lpstr>HY헤드라인M</vt:lpstr>
      <vt:lpstr>ＭＳ Ｐゴシック</vt:lpstr>
      <vt:lpstr>PMingLiU</vt:lpstr>
      <vt:lpstr>굴림</vt:lpstr>
      <vt:lpstr>맑은 고딕</vt:lpstr>
      <vt:lpstr>Arial</vt:lpstr>
      <vt:lpstr>Calibri</vt:lpstr>
      <vt:lpstr>Ebrima</vt:lpstr>
      <vt:lpstr>Times New Roman</vt:lpstr>
      <vt:lpstr>Wingdings</vt:lpstr>
      <vt:lpstr>Wingdings 2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KOTSA</cp:lastModifiedBy>
  <cp:revision>184</cp:revision>
  <cp:lastPrinted>2019-10-21T11:28:36Z</cp:lastPrinted>
  <dcterms:created xsi:type="dcterms:W3CDTF">2019-05-03T00:03:39Z</dcterms:created>
  <dcterms:modified xsi:type="dcterms:W3CDTF">2021-01-20T01:05:40Z</dcterms:modified>
</cp:coreProperties>
</file>